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heLNJFr1lJvjmqtgIrHmdsXMsD9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p:restoredTop sz="94722"/>
  </p:normalViewPr>
  <p:slideViewPr>
    <p:cSldViewPr snapToGrid="0">
      <p:cViewPr varScale="1">
        <p:scale>
          <a:sx n="95" d="100"/>
          <a:sy n="95" d="100"/>
        </p:scale>
        <p:origin x="200"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8"/>
        <p:cNvGrpSpPr/>
        <p:nvPr/>
      </p:nvGrpSpPr>
      <p:grpSpPr>
        <a:xfrm>
          <a:off x="0" y="0"/>
          <a:ext cx="0" cy="0"/>
          <a:chOff x="0" y="0"/>
          <a:chExt cx="0" cy="0"/>
        </a:xfrm>
      </p:grpSpPr>
      <p:sp>
        <p:nvSpPr>
          <p:cNvPr id="19" name="Google Shape;19;p9"/>
          <p:cNvSpPr>
            <a:spLocks noGrp="1"/>
          </p:cNvSpPr>
          <p:nvPr>
            <p:ph type="pic" idx="2"/>
          </p:nvPr>
        </p:nvSpPr>
        <p:spPr>
          <a:xfrm>
            <a:off x="5553075" y="0"/>
            <a:ext cx="6638925" cy="6858000"/>
          </a:xfrm>
          <a:prstGeom prst="rect">
            <a:avLst/>
          </a:prstGeom>
          <a:noFill/>
          <a:ln>
            <a:noFill/>
          </a:ln>
        </p:spPr>
        <p:txBody>
          <a:bodyPr/>
          <a:lstStyle/>
          <a:p>
            <a:endParaRPr lang="en-FI"/>
          </a:p>
        </p:txBody>
      </p:sp>
      <p:sp>
        <p:nvSpPr>
          <p:cNvPr id="20" name="Google Shape;20;p9"/>
          <p:cNvSpPr txBox="1">
            <a:spLocks noGrp="1"/>
          </p:cNvSpPr>
          <p:nvPr>
            <p:ph type="ctrTitle"/>
          </p:nvPr>
        </p:nvSpPr>
        <p:spPr>
          <a:xfrm>
            <a:off x="310611" y="1196787"/>
            <a:ext cx="4915230" cy="401441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Arial"/>
              <a:buNone/>
              <a:defRPr sz="44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9"/>
          <p:cNvSpPr txBox="1">
            <a:spLocks noGrp="1"/>
          </p:cNvSpPr>
          <p:nvPr>
            <p:ph type="subTitle" idx="1"/>
          </p:nvPr>
        </p:nvSpPr>
        <p:spPr>
          <a:xfrm>
            <a:off x="324058" y="295212"/>
            <a:ext cx="4881505" cy="778498"/>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Clr>
                <a:schemeClr val="dk1"/>
              </a:buClr>
              <a:buSzPts val="1800"/>
              <a:buNone/>
              <a:defRPr sz="1800" b="1"/>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grpSp>
        <p:nvGrpSpPr>
          <p:cNvPr id="22" name="Google Shape;22;p9" descr="Mediajademokratia.fi"/>
          <p:cNvGrpSpPr/>
          <p:nvPr/>
        </p:nvGrpSpPr>
        <p:grpSpPr>
          <a:xfrm>
            <a:off x="417564" y="5377987"/>
            <a:ext cx="4788000" cy="877227"/>
            <a:chOff x="431012" y="5511719"/>
            <a:chExt cx="4470835" cy="819185"/>
          </a:xfrm>
        </p:grpSpPr>
        <p:pic>
          <p:nvPicPr>
            <p:cNvPr id="23" name="Google Shape;23;p9"/>
            <p:cNvPicPr preferRelativeResize="0"/>
            <p:nvPr/>
          </p:nvPicPr>
          <p:blipFill>
            <a:blip r:embed="rId2">
              <a:alphaModFix/>
            </a:blip>
            <a:srcRect/>
            <a:stretch/>
          </p:blipFill>
          <p:spPr>
            <a:xfrm>
              <a:off x="3225447" y="5511719"/>
              <a:ext cx="1676400" cy="819185"/>
            </a:xfrm>
            <a:prstGeom prst="rect">
              <a:avLst/>
            </a:prstGeom>
            <a:noFill/>
            <a:ln>
              <a:noFill/>
            </a:ln>
          </p:spPr>
        </p:pic>
        <p:pic>
          <p:nvPicPr>
            <p:cNvPr id="24" name="Google Shape;24;p9"/>
            <p:cNvPicPr preferRelativeResize="0"/>
            <p:nvPr/>
          </p:nvPicPr>
          <p:blipFill rotWithShape="1">
            <a:blip r:embed="rId3">
              <a:alphaModFix/>
            </a:blip>
            <a:srcRect/>
            <a:stretch/>
          </p:blipFill>
          <p:spPr>
            <a:xfrm>
              <a:off x="431012" y="5697611"/>
              <a:ext cx="2470441" cy="223701"/>
            </a:xfrm>
            <a:prstGeom prst="rect">
              <a:avLst/>
            </a:prstGeom>
            <a:noFill/>
            <a:ln>
              <a:noFill/>
            </a:ln>
          </p:spPr>
        </p:pic>
      </p:grpSp>
      <p:sp>
        <p:nvSpPr>
          <p:cNvPr id="25" name="Google Shape;25;p9"/>
          <p:cNvSpPr/>
          <p:nvPr/>
        </p:nvSpPr>
        <p:spPr>
          <a:xfrm>
            <a:off x="0" y="6319795"/>
            <a:ext cx="12192000" cy="538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6" name="Google Shape;26;p9"/>
          <p:cNvPicPr preferRelativeResize="0"/>
          <p:nvPr/>
        </p:nvPicPr>
        <p:blipFill rotWithShape="1">
          <a:blip r:embed="rId4">
            <a:alphaModFix/>
          </a:blip>
          <a:srcRect/>
          <a:stretch/>
        </p:blipFill>
        <p:spPr>
          <a:xfrm>
            <a:off x="0" y="6045200"/>
            <a:ext cx="3009900" cy="8128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324058" y="1196787"/>
            <a:ext cx="11549074" cy="4980176"/>
          </a:xfrm>
          <a:prstGeom prst="rect">
            <a:avLst/>
          </a:prstGeom>
          <a:noFill/>
          <a:ln>
            <a:noFill/>
          </a:ln>
        </p:spPr>
        <p:txBody>
          <a:bodyPr spcFirstLastPara="1" wrap="square" lIns="91425" tIns="45700" rIns="91425" bIns="45700" anchor="t" anchorCtr="0">
            <a:normAutofit/>
          </a:bodyPr>
          <a:lstStyle>
            <a:lvl1pPr marL="457200" lvl="0" indent="-387350" algn="l">
              <a:lnSpc>
                <a:spcPct val="120000"/>
              </a:lnSpc>
              <a:spcBef>
                <a:spcPts val="1000"/>
              </a:spcBef>
              <a:spcAft>
                <a:spcPts val="0"/>
              </a:spcAft>
              <a:buClr>
                <a:schemeClr val="dk1"/>
              </a:buClr>
              <a:buSzPts val="2500"/>
              <a:buChar char="•"/>
              <a:defRPr sz="2500"/>
            </a:lvl1pPr>
            <a:lvl2pPr marL="914400" lvl="1" indent="-361950" algn="l">
              <a:lnSpc>
                <a:spcPct val="120000"/>
              </a:lnSpc>
              <a:spcBef>
                <a:spcPts val="500"/>
              </a:spcBef>
              <a:spcAft>
                <a:spcPts val="0"/>
              </a:spcAft>
              <a:buClr>
                <a:schemeClr val="dk1"/>
              </a:buClr>
              <a:buSzPts val="2100"/>
              <a:buChar char="•"/>
              <a:defRPr sz="21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17500" algn="l">
              <a:lnSpc>
                <a:spcPct val="12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0"/>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
        <p:cNvGrpSpPr/>
        <p:nvPr/>
      </p:nvGrpSpPr>
      <p:grpSpPr>
        <a:xfrm>
          <a:off x="0" y="0"/>
          <a:ext cx="0" cy="0"/>
          <a:chOff x="0" y="0"/>
          <a:chExt cx="0" cy="0"/>
        </a:xfrm>
      </p:grpSpPr>
      <p:sp>
        <p:nvSpPr>
          <p:cNvPr id="32" name="Google Shape;32;p11"/>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2"/>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2"/>
          <p:cNvSpPr txBox="1">
            <a:spLocks noGrp="1"/>
          </p:cNvSpPr>
          <p:nvPr>
            <p:ph type="body" idx="1"/>
          </p:nvPr>
        </p:nvSpPr>
        <p:spPr>
          <a:xfrm>
            <a:off x="324058" y="1197058"/>
            <a:ext cx="5553894" cy="4880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2"/>
          <p:cNvSpPr txBox="1">
            <a:spLocks noGrp="1"/>
          </p:cNvSpPr>
          <p:nvPr>
            <p:ph type="body" idx="2"/>
          </p:nvPr>
        </p:nvSpPr>
        <p:spPr>
          <a:xfrm>
            <a:off x="6096000" y="1197058"/>
            <a:ext cx="5375030" cy="4880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13"/>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3"/>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body" idx="1"/>
          </p:nvPr>
        </p:nvSpPr>
        <p:spPr>
          <a:xfrm>
            <a:off x="324058" y="1196787"/>
            <a:ext cx="11549074" cy="49801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8"/>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0" marR="0" lvl="1" indent="0" algn="r" rtl="0">
              <a:spcBef>
                <a:spcPts val="0"/>
              </a:spcBef>
              <a:buNone/>
              <a:defRPr sz="1200" b="0" i="0" u="none" strike="noStrike" cap="none">
                <a:solidFill>
                  <a:schemeClr val="dk1"/>
                </a:solidFill>
                <a:latin typeface="Arial"/>
                <a:ea typeface="Arial"/>
                <a:cs typeface="Arial"/>
                <a:sym typeface="Arial"/>
              </a:defRPr>
            </a:lvl2pPr>
            <a:lvl3pPr marL="0" marR="0" lvl="2" indent="0" algn="r" rtl="0">
              <a:spcBef>
                <a:spcPts val="0"/>
              </a:spcBef>
              <a:buNone/>
              <a:defRPr sz="1200" b="0" i="0" u="none" strike="noStrike" cap="none">
                <a:solidFill>
                  <a:schemeClr val="dk1"/>
                </a:solidFill>
                <a:latin typeface="Arial"/>
                <a:ea typeface="Arial"/>
                <a:cs typeface="Arial"/>
                <a:sym typeface="Arial"/>
              </a:defRPr>
            </a:lvl3pPr>
            <a:lvl4pPr marL="0" marR="0" lvl="3" indent="0" algn="r" rtl="0">
              <a:spcBef>
                <a:spcPts val="0"/>
              </a:spcBef>
              <a:buNone/>
              <a:defRPr sz="1200" b="0" i="0" u="none" strike="noStrike" cap="none">
                <a:solidFill>
                  <a:schemeClr val="dk1"/>
                </a:solidFill>
                <a:latin typeface="Arial"/>
                <a:ea typeface="Arial"/>
                <a:cs typeface="Arial"/>
                <a:sym typeface="Arial"/>
              </a:defRPr>
            </a:lvl4pPr>
            <a:lvl5pPr marL="0" marR="0" lvl="4" indent="0" algn="r" rtl="0">
              <a:spcBef>
                <a:spcPts val="0"/>
              </a:spcBef>
              <a:buNone/>
              <a:defRPr sz="1200" b="0" i="0" u="none" strike="noStrike" cap="none">
                <a:solidFill>
                  <a:schemeClr val="dk1"/>
                </a:solidFill>
                <a:latin typeface="Arial"/>
                <a:ea typeface="Arial"/>
                <a:cs typeface="Arial"/>
                <a:sym typeface="Arial"/>
              </a:defRPr>
            </a:lvl5pPr>
            <a:lvl6pPr marL="0" marR="0" lvl="5" indent="0" algn="r" rtl="0">
              <a:spcBef>
                <a:spcPts val="0"/>
              </a:spcBef>
              <a:buNone/>
              <a:defRPr sz="1200" b="0" i="0" u="none" strike="noStrike" cap="none">
                <a:solidFill>
                  <a:schemeClr val="dk1"/>
                </a:solidFill>
                <a:latin typeface="Arial"/>
                <a:ea typeface="Arial"/>
                <a:cs typeface="Arial"/>
                <a:sym typeface="Arial"/>
              </a:defRPr>
            </a:lvl6pPr>
            <a:lvl7pPr marL="0" marR="0" lvl="6" indent="0" algn="r" rtl="0">
              <a:spcBef>
                <a:spcPts val="0"/>
              </a:spcBef>
              <a:buNone/>
              <a:defRPr sz="1200" b="0" i="0" u="none" strike="noStrike" cap="none">
                <a:solidFill>
                  <a:schemeClr val="dk1"/>
                </a:solidFill>
                <a:latin typeface="Arial"/>
                <a:ea typeface="Arial"/>
                <a:cs typeface="Arial"/>
                <a:sym typeface="Arial"/>
              </a:defRPr>
            </a:lvl7pPr>
            <a:lvl8pPr marL="0" marR="0" lvl="7" indent="0" algn="r" rtl="0">
              <a:spcBef>
                <a:spcPts val="0"/>
              </a:spcBef>
              <a:buNone/>
              <a:defRPr sz="1200" b="0" i="0" u="none" strike="noStrike" cap="none">
                <a:solidFill>
                  <a:schemeClr val="dk1"/>
                </a:solidFill>
                <a:latin typeface="Arial"/>
                <a:ea typeface="Arial"/>
                <a:cs typeface="Arial"/>
                <a:sym typeface="Arial"/>
              </a:defRPr>
            </a:lvl8pPr>
            <a:lvl9pPr marL="0" marR="0" lvl="8" indent="0" algn="r" rtl="0">
              <a:spcBef>
                <a:spcPts val="0"/>
              </a:spcBef>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FI"/>
              <a:t>‹#›</a:t>
            </a:fld>
            <a:endParaRPr/>
          </a:p>
        </p:txBody>
      </p:sp>
      <p:sp>
        <p:nvSpPr>
          <p:cNvPr id="12" name="Google Shape;12;p8"/>
          <p:cNvSpPr txBox="1">
            <a:spLocks noGrp="1"/>
          </p:cNvSpPr>
          <p:nvPr>
            <p:ph type="title"/>
          </p:nvPr>
        </p:nvSpPr>
        <p:spPr>
          <a:xfrm>
            <a:off x="324058" y="365125"/>
            <a:ext cx="10705014" cy="65227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accent1"/>
              </a:buClr>
              <a:buSzPts val="3600"/>
              <a:buFont typeface="Arial"/>
              <a:buNone/>
              <a:defRPr sz="3600" b="1" i="0" u="none" strike="noStrike" cap="non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3" name="Google Shape;13;p8"/>
          <p:cNvPicPr preferRelativeResize="0"/>
          <p:nvPr/>
        </p:nvPicPr>
        <p:blipFill rotWithShape="1">
          <a:blip r:embed="rId7">
            <a:alphaModFix/>
          </a:blip>
          <a:srcRect/>
          <a:stretch/>
        </p:blipFill>
        <p:spPr>
          <a:xfrm>
            <a:off x="10668000" y="0"/>
            <a:ext cx="1524000" cy="1879600"/>
          </a:xfrm>
          <a:prstGeom prst="rect">
            <a:avLst/>
          </a:prstGeom>
          <a:noFill/>
          <a:ln>
            <a:noFill/>
          </a:ln>
        </p:spPr>
      </p:pic>
      <p:grpSp>
        <p:nvGrpSpPr>
          <p:cNvPr id="14" name="Google Shape;14;p8"/>
          <p:cNvGrpSpPr/>
          <p:nvPr/>
        </p:nvGrpSpPr>
        <p:grpSpPr>
          <a:xfrm>
            <a:off x="347004" y="6283565"/>
            <a:ext cx="3240000" cy="451743"/>
            <a:chOff x="347004" y="6261164"/>
            <a:chExt cx="3799151" cy="529703"/>
          </a:xfrm>
        </p:grpSpPr>
        <p:pic>
          <p:nvPicPr>
            <p:cNvPr id="15" name="Google Shape;15;p8"/>
            <p:cNvPicPr preferRelativeResize="0"/>
            <p:nvPr/>
          </p:nvPicPr>
          <p:blipFill>
            <a:blip r:embed="rId8">
              <a:alphaModFix/>
            </a:blip>
            <a:srcRect/>
            <a:stretch/>
          </p:blipFill>
          <p:spPr>
            <a:xfrm>
              <a:off x="3062068" y="6261164"/>
              <a:ext cx="1084087" cy="529703"/>
            </a:xfrm>
            <a:prstGeom prst="rect">
              <a:avLst/>
            </a:prstGeom>
            <a:noFill/>
            <a:ln>
              <a:noFill/>
            </a:ln>
          </p:spPr>
        </p:pic>
        <p:pic>
          <p:nvPicPr>
            <p:cNvPr id="16" name="Google Shape;16;p8" descr="Mediajademokratia.fi"/>
            <p:cNvPicPr preferRelativeResize="0"/>
            <p:nvPr/>
          </p:nvPicPr>
          <p:blipFill rotWithShape="1">
            <a:blip r:embed="rId9">
              <a:alphaModFix/>
            </a:blip>
            <a:srcRect/>
            <a:stretch/>
          </p:blipFill>
          <p:spPr>
            <a:xfrm>
              <a:off x="347004" y="6436818"/>
              <a:ext cx="2042984" cy="184979"/>
            </a:xfrm>
            <a:prstGeom prst="rect">
              <a:avLst/>
            </a:prstGeom>
            <a:noFill/>
            <a:ln>
              <a:noFill/>
            </a:ln>
          </p:spPr>
        </p:pic>
      </p:grpSp>
      <p:sp>
        <p:nvSpPr>
          <p:cNvPr id="17" name="Google Shape;17;p8"/>
          <p:cNvSpPr txBox="1"/>
          <p:nvPr/>
        </p:nvSpPr>
        <p:spPr>
          <a:xfrm>
            <a:off x="4241733" y="6326870"/>
            <a:ext cx="4363265"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b="0" i="0" u="none" strike="noStrike" cap="none" noProof="0">
                <a:solidFill>
                  <a:schemeClr val="dk1"/>
                </a:solidFill>
                <a:latin typeface="Arial"/>
                <a:ea typeface="Arial"/>
                <a:cs typeface="Arial"/>
                <a:sym typeface="Arial"/>
              </a:rPr>
              <a:t>Creative Commons BY-4.0</a:t>
            </a:r>
            <a:endParaRPr lang="en-GB" noProof="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oikeusministerio.fi/blogi-hakutulos/-/blogs/sananvapaus-ja-vastuu-kolikon-molemmat-puol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pic>
        <p:nvPicPr>
          <p:cNvPr id="45" name="Google Shape;45;p1"/>
          <p:cNvPicPr preferRelativeResize="0">
            <a:picLocks noGrp="1"/>
          </p:cNvPicPr>
          <p:nvPr>
            <p:ph type="pic" idx="2"/>
          </p:nvPr>
        </p:nvPicPr>
        <p:blipFill rotWithShape="1">
          <a:blip r:embed="rId3">
            <a:alphaModFix/>
          </a:blip>
          <a:srcRect l="40014" r="12147" b="25873"/>
          <a:stretch/>
        </p:blipFill>
        <p:spPr>
          <a:xfrm>
            <a:off x="5553075" y="0"/>
            <a:ext cx="6638925" cy="6858000"/>
          </a:xfrm>
          <a:prstGeom prst="rect">
            <a:avLst/>
          </a:prstGeom>
          <a:noFill/>
          <a:ln>
            <a:noFill/>
          </a:ln>
        </p:spPr>
      </p:pic>
      <p:sp>
        <p:nvSpPr>
          <p:cNvPr id="46" name="Google Shape;46;p1"/>
          <p:cNvSpPr txBox="1">
            <a:spLocks noGrp="1"/>
          </p:cNvSpPr>
          <p:nvPr>
            <p:ph type="ctrTitle"/>
          </p:nvPr>
        </p:nvSpPr>
        <p:spPr>
          <a:xfrm>
            <a:off x="310611" y="1196787"/>
            <a:ext cx="4782384" cy="401441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4400"/>
              <a:buFont typeface="Arial"/>
              <a:buNone/>
            </a:pPr>
            <a:r>
              <a:rPr dirty="0"/>
              <a:t>The counterbalance </a:t>
            </a:r>
            <a:br>
              <a:rPr dirty="0"/>
            </a:br>
            <a:r>
              <a:rPr dirty="0"/>
              <a:t>to freedom of expression is responsibility in expression</a:t>
            </a:r>
          </a:p>
        </p:txBody>
      </p:sp>
      <p:sp>
        <p:nvSpPr>
          <p:cNvPr id="47" name="Google Shape;47;p1"/>
          <p:cNvSpPr txBox="1">
            <a:spLocks noGrp="1"/>
          </p:cNvSpPr>
          <p:nvPr>
            <p:ph type="subTitle" idx="1"/>
          </p:nvPr>
        </p:nvSpPr>
        <p:spPr>
          <a:xfrm>
            <a:off x="324059" y="295212"/>
            <a:ext cx="4258574" cy="778498"/>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1"/>
              </a:buClr>
              <a:buSzPts val="1800"/>
              <a:buNone/>
            </a:pPr>
            <a:r>
              <a:rPr dirty="0"/>
              <a:t>S3 Active citizenship and the media</a:t>
            </a:r>
          </a:p>
        </p:txBody>
      </p:sp>
      <p:sp>
        <p:nvSpPr>
          <p:cNvPr id="48" name="Google Shape;48;p1"/>
          <p:cNvSpPr txBox="1"/>
          <p:nvPr/>
        </p:nvSpPr>
        <p:spPr>
          <a:xfrm>
            <a:off x="9841999" y="6496493"/>
            <a:ext cx="2286203" cy="2616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sz="1100" b="0" i="0" u="none" strike="noStrike" cap="none">
                <a:solidFill>
                  <a:schemeClr val="lt1"/>
                </a:solidFill>
                <a:latin typeface="Arial"/>
                <a:cs typeface="Arial"/>
              </a:rPr>
              <a:t>Figure: Solen Feyissa (CC-SA-2.0)</a:t>
            </a:r>
            <a:endParaRPr sz="11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2"/>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accent1"/>
              </a:buClr>
              <a:buSzPts val="3600"/>
              <a:buFont typeface="Arial"/>
              <a:buNone/>
            </a:pPr>
            <a:r>
              <a:t>Social media both supports and endangers democracy </a:t>
            </a:r>
          </a:p>
        </p:txBody>
      </p:sp>
      <p:sp>
        <p:nvSpPr>
          <p:cNvPr id="54" name="Google Shape;54;p2"/>
          <p:cNvSpPr txBox="1">
            <a:spLocks noGrp="1"/>
          </p:cNvSpPr>
          <p:nvPr>
            <p:ph type="body" idx="1"/>
          </p:nvPr>
        </p:nvSpPr>
        <p:spPr>
          <a:xfrm>
            <a:off x="324059" y="1196787"/>
            <a:ext cx="10074584" cy="498017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1000"/>
              </a:spcBef>
              <a:spcAft>
                <a:spcPts val="0"/>
              </a:spcAft>
              <a:buClr>
                <a:schemeClr val="dk1"/>
              </a:buClr>
              <a:buSzPts val="2500"/>
              <a:buChar char="•"/>
            </a:pPr>
            <a:r>
              <a:t>Social media can support </a:t>
            </a:r>
            <a:r>
              <a:rPr b="1">
                <a:solidFill>
                  <a:schemeClr val="accent2"/>
                </a:solidFill>
              </a:rPr>
              <a:t>democracy</a:t>
            </a:r>
            <a:r>
              <a:t>: the basis of democracy is everyone’s right to participate in joint discussion, the development of </a:t>
            </a:r>
            <a:r>
              <a:rPr b="1">
                <a:solidFill>
                  <a:schemeClr val="accent2"/>
                </a:solidFill>
              </a:rPr>
              <a:t>society</a:t>
            </a:r>
            <a:r>
              <a:t>, and the defence of </a:t>
            </a:r>
            <a:r>
              <a:rPr b="1">
                <a:solidFill>
                  <a:schemeClr val="accent2"/>
                </a:solidFill>
              </a:rPr>
              <a:t>values</a:t>
            </a:r>
            <a:r>
              <a:t> that are important to them. </a:t>
            </a:r>
          </a:p>
          <a:p>
            <a:pPr marL="228600" lvl="0" indent="-228600" algn="l" rtl="0">
              <a:lnSpc>
                <a:spcPct val="120000"/>
              </a:lnSpc>
              <a:spcBef>
                <a:spcPts val="1000"/>
              </a:spcBef>
              <a:spcAft>
                <a:spcPts val="0"/>
              </a:spcAft>
              <a:buClr>
                <a:schemeClr val="dk1"/>
              </a:buClr>
              <a:buSzPts val="2500"/>
              <a:buChar char="•"/>
            </a:pPr>
            <a:r>
              <a:t>Social media can jeopardise democracy: in social media, the greatest power is exercised by those whose content is distributed the most widely.</a:t>
            </a:r>
          </a:p>
        </p:txBody>
      </p:sp>
      <p:sp>
        <p:nvSpPr>
          <p:cNvPr id="55" name="Google Shape;55;p2"/>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3"/>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600"/>
              <a:buFont typeface="Arial"/>
              <a:buNone/>
            </a:pPr>
            <a:r>
              <a:t>We all wield power on social media</a:t>
            </a:r>
          </a:p>
        </p:txBody>
      </p:sp>
      <p:sp>
        <p:nvSpPr>
          <p:cNvPr id="61" name="Google Shape;61;p3"/>
          <p:cNvSpPr txBox="1">
            <a:spLocks noGrp="1"/>
          </p:cNvSpPr>
          <p:nvPr>
            <p:ph type="body" idx="1"/>
          </p:nvPr>
        </p:nvSpPr>
        <p:spPr>
          <a:xfrm>
            <a:off x="324059" y="1196787"/>
            <a:ext cx="10074584" cy="498017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accent2"/>
              </a:buClr>
              <a:buSzPts val="2500"/>
              <a:buChar char="•"/>
            </a:pPr>
            <a:r>
              <a:rPr b="1">
                <a:solidFill>
                  <a:schemeClr val="accent2"/>
                </a:solidFill>
              </a:rPr>
              <a:t>The </a:t>
            </a:r>
            <a:r>
              <a:t>operations of traditional media are guided by </a:t>
            </a:r>
            <a:r>
              <a:rPr b="1">
                <a:solidFill>
                  <a:schemeClr val="accent2"/>
                </a:solidFill>
              </a:rPr>
              <a:t>good journalistic practice </a:t>
            </a:r>
            <a:r>
              <a:t>and </a:t>
            </a:r>
            <a:r>
              <a:rPr b="1">
                <a:solidFill>
                  <a:schemeClr val="accent2"/>
                </a:solidFill>
              </a:rPr>
              <a:t>legislation.</a:t>
            </a:r>
            <a:endParaRPr/>
          </a:p>
          <a:p>
            <a:pPr marL="228600" lvl="0" indent="-228600" algn="l" rtl="0">
              <a:lnSpc>
                <a:spcPct val="120000"/>
              </a:lnSpc>
              <a:spcBef>
                <a:spcPts val="1000"/>
              </a:spcBef>
              <a:spcAft>
                <a:spcPts val="0"/>
              </a:spcAft>
              <a:buClr>
                <a:schemeClr val="dk1"/>
              </a:buClr>
              <a:buSzPts val="2500"/>
              <a:buChar char="•"/>
            </a:pPr>
            <a:r>
              <a:t>On social media, users create their own </a:t>
            </a:r>
            <a:r>
              <a:rPr i="1"/>
              <a:t>unwritten rules </a:t>
            </a:r>
            <a:r>
              <a:t>for what is OK online and what is not.</a:t>
            </a:r>
          </a:p>
          <a:p>
            <a:pPr marL="228600" lvl="0" indent="-228600" algn="l" rtl="0">
              <a:lnSpc>
                <a:spcPct val="120000"/>
              </a:lnSpc>
              <a:spcBef>
                <a:spcPts val="1000"/>
              </a:spcBef>
              <a:spcAft>
                <a:spcPts val="0"/>
              </a:spcAft>
              <a:buClr>
                <a:schemeClr val="dk1"/>
              </a:buClr>
              <a:buSzPts val="2500"/>
              <a:buChar char="•"/>
            </a:pPr>
            <a:r>
              <a:t>We can all influence these rules: every shared link, reaction, comment and occasion of not commenting wields power in the media and creates a shared public atmosphere. </a:t>
            </a:r>
          </a:p>
          <a:p>
            <a:pPr marL="228600" lvl="0" indent="-228600" algn="l" rtl="0">
              <a:lnSpc>
                <a:spcPct val="120000"/>
              </a:lnSpc>
              <a:spcBef>
                <a:spcPts val="1000"/>
              </a:spcBef>
              <a:spcAft>
                <a:spcPts val="0"/>
              </a:spcAft>
              <a:buClr>
                <a:schemeClr val="accent2"/>
              </a:buClr>
              <a:buSzPts val="2500"/>
              <a:buChar char="•"/>
            </a:pPr>
            <a:r>
              <a:rPr b="1">
                <a:solidFill>
                  <a:schemeClr val="accent2"/>
                </a:solidFill>
              </a:rPr>
              <a:t>In addition to freedom of</a:t>
            </a:r>
            <a:r>
              <a:t> expression, we also talk about </a:t>
            </a:r>
            <a:r>
              <a:rPr b="1" u="sng">
                <a:solidFill>
                  <a:schemeClr val="accent2"/>
                </a:solidFill>
                <a:hlinkClick r:id="rId3"/>
              </a:rPr>
              <a:t>responsibility in expression</a:t>
            </a:r>
            <a:r>
              <a:rPr b="1">
                <a:solidFill>
                  <a:schemeClr val="accent2"/>
                </a:solidFill>
              </a:rPr>
              <a:t>. </a:t>
            </a:r>
            <a:endParaRPr/>
          </a:p>
        </p:txBody>
      </p:sp>
      <p:sp>
        <p:nvSpPr>
          <p:cNvPr id="62" name="Google Shape;62;p3"/>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4"/>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600"/>
              <a:buFont typeface="Arial"/>
              <a:buNone/>
            </a:pPr>
            <a:r>
              <a:t>Stop and reflect</a:t>
            </a:r>
          </a:p>
        </p:txBody>
      </p:sp>
      <p:sp>
        <p:nvSpPr>
          <p:cNvPr id="68" name="Google Shape;68;p4"/>
          <p:cNvSpPr txBox="1">
            <a:spLocks noGrp="1"/>
          </p:cNvSpPr>
          <p:nvPr>
            <p:ph type="body" idx="1"/>
          </p:nvPr>
        </p:nvSpPr>
        <p:spPr>
          <a:xfrm>
            <a:off x="324058" y="1196787"/>
            <a:ext cx="9149551" cy="498017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dk1"/>
              </a:buClr>
              <a:buSzPts val="2500"/>
              <a:buChar char="•"/>
            </a:pPr>
            <a:r>
              <a:t>As human rights defender Martin Luther King Jr. famously said, “The greatest tragedy of this period of social transition was not the strident clamor of the bad people, but the appalling silence of the good people."</a:t>
            </a:r>
          </a:p>
          <a:p>
            <a:pPr marL="228600" lvl="0" indent="-228600" algn="l" rtl="0">
              <a:lnSpc>
                <a:spcPct val="120000"/>
              </a:lnSpc>
              <a:spcBef>
                <a:spcPts val="1000"/>
              </a:spcBef>
              <a:spcAft>
                <a:spcPts val="0"/>
              </a:spcAft>
              <a:buClr>
                <a:schemeClr val="dk1"/>
              </a:buClr>
              <a:buSzPts val="2500"/>
              <a:buChar char="•"/>
            </a:pPr>
            <a:r>
              <a:t>How does this relate to media power and the responsibility of every social media user?</a:t>
            </a:r>
          </a:p>
        </p:txBody>
      </p:sp>
      <p:sp>
        <p:nvSpPr>
          <p:cNvPr id="69" name="Google Shape;69;p4"/>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5"/>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accent1"/>
              </a:buClr>
              <a:buSzPts val="3600"/>
              <a:buFont typeface="Arial"/>
              <a:buNone/>
            </a:pPr>
            <a:r>
              <a:t>Freedom of expression does not prevail over other fundamental rights</a:t>
            </a:r>
          </a:p>
        </p:txBody>
      </p:sp>
      <p:sp>
        <p:nvSpPr>
          <p:cNvPr id="75" name="Google Shape;75;p5"/>
          <p:cNvSpPr txBox="1">
            <a:spLocks noGrp="1"/>
          </p:cNvSpPr>
          <p:nvPr>
            <p:ph type="body" idx="1"/>
          </p:nvPr>
        </p:nvSpPr>
        <p:spPr>
          <a:xfrm>
            <a:off x="324058" y="1196787"/>
            <a:ext cx="10903923" cy="498017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dk1"/>
              </a:buClr>
              <a:buSzPts val="2500"/>
              <a:buChar char="•"/>
            </a:pPr>
            <a:r>
              <a:t>The </a:t>
            </a:r>
            <a:r>
              <a:rPr b="1">
                <a:solidFill>
                  <a:schemeClr val="accent2"/>
                </a:solidFill>
              </a:rPr>
              <a:t>Constitution</a:t>
            </a:r>
            <a:r>
              <a:t> of Finland guarantees freedom of expression as a fundamental right for everyone: </a:t>
            </a:r>
            <a:r>
              <a:rPr b="1">
                <a:solidFill>
                  <a:schemeClr val="accent2"/>
                </a:solidFill>
              </a:rPr>
              <a:t> </a:t>
            </a:r>
            <a:r>
              <a:t>everyone is allowed to express, publish and receive opinions, information and other messages without anyone preventing them in advance. </a:t>
            </a:r>
          </a:p>
          <a:p>
            <a:pPr marL="228600" lvl="0" indent="-228600" algn="l" rtl="0">
              <a:lnSpc>
                <a:spcPct val="120000"/>
              </a:lnSpc>
              <a:spcBef>
                <a:spcPts val="1000"/>
              </a:spcBef>
              <a:spcAft>
                <a:spcPts val="0"/>
              </a:spcAft>
              <a:buClr>
                <a:schemeClr val="dk1"/>
              </a:buClr>
              <a:buSzPts val="2500"/>
              <a:buChar char="•"/>
            </a:pPr>
            <a:r>
              <a:t>Freedom of expression has limits. </a:t>
            </a:r>
            <a:r>
              <a:rPr b="1">
                <a:solidFill>
                  <a:schemeClr val="accent2"/>
                </a:solidFill>
              </a:rPr>
              <a:t>Legislation</a:t>
            </a:r>
            <a:r>
              <a:t> is a whole: freedom of expression is a fundamental right, but its use cannot violate other fundamental rights, such as </a:t>
            </a:r>
            <a:r>
              <a:rPr b="1">
                <a:solidFill>
                  <a:schemeClr val="accent2"/>
                </a:solidFill>
              </a:rPr>
              <a:t>equality.</a:t>
            </a:r>
            <a:endParaRPr/>
          </a:p>
          <a:p>
            <a:pPr marL="228600" lvl="0" indent="-228600" algn="l" rtl="0">
              <a:lnSpc>
                <a:spcPct val="120000"/>
              </a:lnSpc>
              <a:spcBef>
                <a:spcPts val="1000"/>
              </a:spcBef>
              <a:spcAft>
                <a:spcPts val="0"/>
              </a:spcAft>
              <a:buClr>
                <a:schemeClr val="accent2"/>
              </a:buClr>
              <a:buSzPts val="2500"/>
              <a:buChar char="•"/>
            </a:pPr>
            <a:r>
              <a:rPr b="1">
                <a:solidFill>
                  <a:schemeClr val="accent2"/>
                </a:solidFill>
              </a:rPr>
              <a:t>The Criminal Code</a:t>
            </a:r>
            <a:r>
              <a:t> restricts freedom of expression by making, for example, </a:t>
            </a:r>
            <a:r>
              <a:rPr b="1">
                <a:solidFill>
                  <a:schemeClr val="accent2"/>
                </a:solidFill>
              </a:rPr>
              <a:t>defamation, dissemination of information that violates personal privacy </a:t>
            </a:r>
            <a:r>
              <a:t>and </a:t>
            </a:r>
            <a:r>
              <a:rPr b="1">
                <a:solidFill>
                  <a:schemeClr val="accent2"/>
                </a:solidFill>
              </a:rPr>
              <a:t> ethnic agitation </a:t>
            </a:r>
            <a:r>
              <a:t>punishable offences. </a:t>
            </a:r>
          </a:p>
        </p:txBody>
      </p:sp>
      <p:sp>
        <p:nvSpPr>
          <p:cNvPr id="76" name="Google Shape;76;p5"/>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6"/>
          <p:cNvSpPr txBox="1">
            <a:spLocks noGrp="1"/>
          </p:cNvSpPr>
          <p:nvPr>
            <p:ph type="title"/>
          </p:nvPr>
        </p:nvSpPr>
        <p:spPr>
          <a:xfrm>
            <a:off x="324058" y="365125"/>
            <a:ext cx="11029742" cy="652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600"/>
              <a:buFont typeface="Arial"/>
              <a:buNone/>
            </a:pPr>
            <a:r>
              <a:t>Stop and reflect</a:t>
            </a:r>
          </a:p>
        </p:txBody>
      </p:sp>
      <p:sp>
        <p:nvSpPr>
          <p:cNvPr id="82" name="Google Shape;82;p6"/>
          <p:cNvSpPr txBox="1">
            <a:spLocks noGrp="1"/>
          </p:cNvSpPr>
          <p:nvPr>
            <p:ph type="body" idx="1"/>
          </p:nvPr>
        </p:nvSpPr>
        <p:spPr>
          <a:xfrm>
            <a:off x="324058" y="1196787"/>
            <a:ext cx="11029742" cy="498017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accent2"/>
              </a:buClr>
              <a:buSzPts val="2500"/>
              <a:buChar char="•"/>
            </a:pPr>
            <a:r>
              <a:rPr b="1">
                <a:solidFill>
                  <a:schemeClr val="accent2"/>
                </a:solidFill>
              </a:rPr>
              <a:t>The recommendation of the Committee of Ministers of the Council of Europe</a:t>
            </a:r>
            <a:r>
              <a:t> defines </a:t>
            </a:r>
            <a:r>
              <a:rPr b="1">
                <a:solidFill>
                  <a:schemeClr val="accent2"/>
                </a:solidFill>
              </a:rPr>
              <a:t>hate speech</a:t>
            </a:r>
            <a:r>
              <a:t> as follows: “Hate speech shall be understood as covering all forms of expression which spread, incite, promote or justify racial hatred, xenophobia, anti-Semitism or other forms of hatred based on intolerance.” </a:t>
            </a:r>
          </a:p>
          <a:p>
            <a:pPr marL="228600" lvl="0" indent="-228600" algn="l" rtl="0">
              <a:lnSpc>
                <a:spcPct val="120000"/>
              </a:lnSpc>
              <a:spcBef>
                <a:spcPts val="1000"/>
              </a:spcBef>
              <a:spcAft>
                <a:spcPts val="0"/>
              </a:spcAft>
              <a:buClr>
                <a:schemeClr val="dk1"/>
              </a:buClr>
              <a:buSzPts val="2500"/>
              <a:buChar char="•"/>
            </a:pPr>
            <a:r>
              <a:t>Where do you think the boundary lies between speaking in the name of freedom of expression and speech that can be interpreted as hate speech?</a:t>
            </a:r>
          </a:p>
        </p:txBody>
      </p:sp>
      <p:sp>
        <p:nvSpPr>
          <p:cNvPr id="83" name="Google Shape;83;p6"/>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7"/>
          <p:cNvSpPr txBox="1">
            <a:spLocks noGrp="1"/>
          </p:cNvSpPr>
          <p:nvPr>
            <p:ph type="sldNum" idx="12"/>
          </p:nvPr>
        </p:nvSpPr>
        <p:spPr>
          <a:xfrm>
            <a:off x="9129932" y="6326854"/>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fi-FI"/>
              <a:t>7</a:t>
            </a:fld>
            <a:endParaRPr/>
          </a:p>
        </p:txBody>
      </p:sp>
      <p:pic>
        <p:nvPicPr>
          <p:cNvPr id="89" name="Google Shape;89;p7"/>
          <p:cNvPicPr preferRelativeResize="0"/>
          <p:nvPr/>
        </p:nvPicPr>
        <p:blipFill rotWithShape="1">
          <a:blip r:embed="rId3">
            <a:alphaModFix/>
          </a:blip>
          <a:srcRect/>
          <a:stretch/>
        </p:blipFill>
        <p:spPr>
          <a:xfrm>
            <a:off x="0" y="6059268"/>
            <a:ext cx="3009900" cy="812800"/>
          </a:xfrm>
          <a:prstGeom prst="rect">
            <a:avLst/>
          </a:prstGeom>
          <a:noFill/>
          <a:ln>
            <a:noFill/>
          </a:ln>
        </p:spPr>
      </p:pic>
      <p:sp>
        <p:nvSpPr>
          <p:cNvPr id="90" name="Google Shape;90;p7"/>
          <p:cNvSpPr/>
          <p:nvPr/>
        </p:nvSpPr>
        <p:spPr>
          <a:xfrm>
            <a:off x="2715064" y="6231987"/>
            <a:ext cx="886265" cy="4754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91" name="Google Shape;91;p7" descr="Mediakasvatus – Uutismedian liitto"/>
          <p:cNvPicPr preferRelativeResize="0"/>
          <p:nvPr/>
        </p:nvPicPr>
        <p:blipFill rotWithShape="1">
          <a:blip r:embed="rId4">
            <a:alphaModFix/>
          </a:blip>
          <a:srcRect/>
          <a:stretch/>
        </p:blipFill>
        <p:spPr>
          <a:xfrm>
            <a:off x="4175983" y="3998688"/>
            <a:ext cx="1795325" cy="1006388"/>
          </a:xfrm>
          <a:prstGeom prst="rect">
            <a:avLst/>
          </a:prstGeom>
          <a:noFill/>
          <a:ln>
            <a:noFill/>
          </a:ln>
        </p:spPr>
      </p:pic>
      <p:pic>
        <p:nvPicPr>
          <p:cNvPr id="92" name="Google Shape;92;p7" descr="Mediajademokratia.fi"/>
          <p:cNvPicPr preferRelativeResize="0"/>
          <p:nvPr/>
        </p:nvPicPr>
        <p:blipFill rotWithShape="1">
          <a:blip r:embed="rId5">
            <a:alphaModFix/>
          </a:blip>
          <a:srcRect/>
          <a:stretch/>
        </p:blipFill>
        <p:spPr>
          <a:xfrm>
            <a:off x="2715064" y="2951616"/>
            <a:ext cx="7073660" cy="640475"/>
          </a:xfrm>
          <a:prstGeom prst="rect">
            <a:avLst/>
          </a:prstGeom>
          <a:noFill/>
          <a:ln>
            <a:noFill/>
          </a:ln>
        </p:spPr>
      </p:pic>
      <p:pic>
        <p:nvPicPr>
          <p:cNvPr id="93" name="Google Shape;93;p7" descr="Haaga-Helia"/>
          <p:cNvPicPr preferRelativeResize="0"/>
          <p:nvPr/>
        </p:nvPicPr>
        <p:blipFill rotWithShape="1">
          <a:blip r:embed="rId6">
            <a:alphaModFix/>
          </a:blip>
          <a:srcRect/>
          <a:stretch/>
        </p:blipFill>
        <p:spPr>
          <a:xfrm>
            <a:off x="6714422" y="4246203"/>
            <a:ext cx="1795325" cy="577295"/>
          </a:xfrm>
          <a:prstGeom prst="rect">
            <a:avLst/>
          </a:prstGeom>
          <a:noFill/>
          <a:ln>
            <a:noFill/>
          </a:ln>
        </p:spPr>
      </p:pic>
      <p:sp>
        <p:nvSpPr>
          <p:cNvPr id="94" name="Google Shape;94;p7"/>
          <p:cNvSpPr txBox="1"/>
          <p:nvPr/>
        </p:nvSpPr>
        <p:spPr>
          <a:xfrm>
            <a:off x="8712724" y="6370916"/>
            <a:ext cx="2151999"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sz="1200" b="0" i="0" u="none" strike="noStrike" cap="none">
                <a:solidFill>
                  <a:schemeClr val="dk1"/>
                </a:solidFill>
                <a:latin typeface="Arial"/>
                <a:cs typeface="Arial"/>
              </a:rPr>
              <a:t>Last revised 7 March 2024</a:t>
            </a:r>
            <a:endParaRPr sz="12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Media ja demokratia">
      <a:dk1>
        <a:srgbClr val="000000"/>
      </a:dk1>
      <a:lt1>
        <a:srgbClr val="FFFFFF"/>
      </a:lt1>
      <a:dk2>
        <a:srgbClr val="44546A"/>
      </a:dk2>
      <a:lt2>
        <a:srgbClr val="E7E6E6"/>
      </a:lt2>
      <a:accent1>
        <a:srgbClr val="2C5FEB"/>
      </a:accent1>
      <a:accent2>
        <a:srgbClr val="F55923"/>
      </a:accent2>
      <a:accent3>
        <a:srgbClr val="51D2B3"/>
      </a:accent3>
      <a:accent4>
        <a:srgbClr val="FFFF53"/>
      </a:accent4>
      <a:accent5>
        <a:srgbClr val="46FFFF"/>
      </a:accent5>
      <a:accent6>
        <a:srgbClr val="F599EA"/>
      </a:accent6>
      <a:hlink>
        <a:srgbClr val="2C5FEB"/>
      </a:hlink>
      <a:folHlink>
        <a:srgbClr val="2C5FE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438</Words>
  <Application>Microsoft Macintosh PowerPoint</Application>
  <PresentationFormat>Widescreen</PresentationFormat>
  <Paragraphs>28</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The counterbalance  to freedom of expression is responsibility in expression</vt:lpstr>
      <vt:lpstr>Social media both supports and endangers democracy </vt:lpstr>
      <vt:lpstr>We all wield power on social media</vt:lpstr>
      <vt:lpstr>Stop and reflect</vt:lpstr>
      <vt:lpstr>Freedom of expression does not prevail over other fundamental rights</vt:lpstr>
      <vt:lpstr>Stop and reflect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Uutismedian Liitto</dc:creator>
  <cp:lastModifiedBy>Koponen Juuso</cp:lastModifiedBy>
  <cp:revision>2</cp:revision>
  <dcterms:created xsi:type="dcterms:W3CDTF">2024-01-17T18:17:33Z</dcterms:created>
  <dcterms:modified xsi:type="dcterms:W3CDTF">2026-01-21T09:16:07Z</dcterms:modified>
</cp:coreProperties>
</file>