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notesMasterIdLst>
    <p:notesMasterId r:id="rId5"/>
  </p:notesMasterIdLst>
  <p:handoutMasterIdLst>
    <p:handoutMasterId r:id="rId6"/>
  </p:handoutMasterIdLst>
  <p:sldIdLst>
    <p:sldId id="270" r:id="rId2"/>
    <p:sldId id="271" r:id="rId3"/>
    <p:sldId id="272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5A23"/>
    <a:srgbClr val="FFFFFF"/>
    <a:srgbClr val="2C5F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20" autoAdjust="0"/>
    <p:restoredTop sz="87751" autoAdjust="0"/>
  </p:normalViewPr>
  <p:slideViewPr>
    <p:cSldViewPr snapToGrid="0">
      <p:cViewPr varScale="1">
        <p:scale>
          <a:sx n="68" d="100"/>
          <a:sy n="68" d="100"/>
        </p:scale>
        <p:origin x="64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5" d="100"/>
          <a:sy n="95" d="100"/>
        </p:scale>
        <p:origin x="2536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microsoft.com/office/2016/11/relationships/changesInfo" Target="changesInfos/changesInfo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iina Grönholm" userId="0a38b011-d2b4-40cc-b902-f712baf337e4" providerId="ADAL" clId="{7A3D43F9-95C7-4181-8F7D-713982252F8D}"/>
    <pc:docChg chg="delSld">
      <pc:chgData name="Pauliina Grönholm" userId="0a38b011-d2b4-40cc-b902-f712baf337e4" providerId="ADAL" clId="{7A3D43F9-95C7-4181-8F7D-713982252F8D}" dt="2024-03-08T09:51:09.572" v="1" actId="47"/>
      <pc:docMkLst>
        <pc:docMk/>
      </pc:docMkLst>
      <pc:sldChg chg="del">
        <pc:chgData name="Pauliina Grönholm" userId="0a38b011-d2b4-40cc-b902-f712baf337e4" providerId="ADAL" clId="{7A3D43F9-95C7-4181-8F7D-713982252F8D}" dt="2024-03-08T09:51:09.572" v="1" actId="47"/>
        <pc:sldMkLst>
          <pc:docMk/>
          <pc:sldMk cId="0" sldId="256"/>
        </pc:sldMkLst>
      </pc:sldChg>
      <pc:sldChg chg="del">
        <pc:chgData name="Pauliina Grönholm" userId="0a38b011-d2b4-40cc-b902-f712baf337e4" providerId="ADAL" clId="{7A3D43F9-95C7-4181-8F7D-713982252F8D}" dt="2024-03-08T09:51:02.634" v="0" actId="47"/>
        <pc:sldMkLst>
          <pc:docMk/>
          <pc:sldMk cId="2140901648" sldId="265"/>
        </pc:sldMkLst>
      </pc:sldChg>
      <pc:sldChg chg="del">
        <pc:chgData name="Pauliina Grönholm" userId="0a38b011-d2b4-40cc-b902-f712baf337e4" providerId="ADAL" clId="{7A3D43F9-95C7-4181-8F7D-713982252F8D}" dt="2024-03-08T09:51:02.634" v="0" actId="47"/>
        <pc:sldMkLst>
          <pc:docMk/>
          <pc:sldMk cId="3581732920" sldId="267"/>
        </pc:sldMkLst>
      </pc:sldChg>
      <pc:sldChg chg="del">
        <pc:chgData name="Pauliina Grönholm" userId="0a38b011-d2b4-40cc-b902-f712baf337e4" providerId="ADAL" clId="{7A3D43F9-95C7-4181-8F7D-713982252F8D}" dt="2024-03-08T09:51:02.634" v="0" actId="47"/>
        <pc:sldMkLst>
          <pc:docMk/>
          <pc:sldMk cId="2938714126" sldId="268"/>
        </pc:sldMkLst>
      </pc:sldChg>
      <pc:sldChg chg="del">
        <pc:chgData name="Pauliina Grönholm" userId="0a38b011-d2b4-40cc-b902-f712baf337e4" providerId="ADAL" clId="{7A3D43F9-95C7-4181-8F7D-713982252F8D}" dt="2024-03-08T09:51:02.634" v="0" actId="47"/>
        <pc:sldMkLst>
          <pc:docMk/>
          <pc:sldMk cId="2998740526" sldId="269"/>
        </pc:sldMkLst>
      </pc:sldChg>
      <pc:sldChg chg="del">
        <pc:chgData name="Pauliina Grönholm" userId="0a38b011-d2b4-40cc-b902-f712baf337e4" providerId="ADAL" clId="{7A3D43F9-95C7-4181-8F7D-713982252F8D}" dt="2024-03-08T09:51:09.572" v="1" actId="47"/>
        <pc:sldMkLst>
          <pc:docMk/>
          <pc:sldMk cId="2136391545" sldId="273"/>
        </pc:sldMkLst>
      </pc:sldChg>
      <pc:sldChg chg="del">
        <pc:chgData name="Pauliina Grönholm" userId="0a38b011-d2b4-40cc-b902-f712baf337e4" providerId="ADAL" clId="{7A3D43F9-95C7-4181-8F7D-713982252F8D}" dt="2024-03-08T09:51:09.572" v="1" actId="47"/>
        <pc:sldMkLst>
          <pc:docMk/>
          <pc:sldMk cId="3273190058" sldId="274"/>
        </pc:sldMkLst>
      </pc:sldChg>
      <pc:sldChg chg="del">
        <pc:chgData name="Pauliina Grönholm" userId="0a38b011-d2b4-40cc-b902-f712baf337e4" providerId="ADAL" clId="{7A3D43F9-95C7-4181-8F7D-713982252F8D}" dt="2024-03-08T09:51:09.572" v="1" actId="47"/>
        <pc:sldMkLst>
          <pc:docMk/>
          <pc:sldMk cId="4067446840" sldId="275"/>
        </pc:sldMkLst>
      </pc:sldChg>
      <pc:sldChg chg="del">
        <pc:chgData name="Pauliina Grönholm" userId="0a38b011-d2b4-40cc-b902-f712baf337e4" providerId="ADAL" clId="{7A3D43F9-95C7-4181-8F7D-713982252F8D}" dt="2024-03-08T09:51:09.572" v="1" actId="47"/>
        <pc:sldMkLst>
          <pc:docMk/>
          <pc:sldMk cId="4151025094" sldId="276"/>
        </pc:sldMkLst>
      </pc:sldChg>
      <pc:sldChg chg="del">
        <pc:chgData name="Pauliina Grönholm" userId="0a38b011-d2b4-40cc-b902-f712baf337e4" providerId="ADAL" clId="{7A3D43F9-95C7-4181-8F7D-713982252F8D}" dt="2024-03-08T09:51:02.634" v="0" actId="47"/>
        <pc:sldMkLst>
          <pc:docMk/>
          <pc:sldMk cId="529168102" sldId="27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8474887-189B-BC65-2B30-584254F31F4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205817-6F62-AB1E-96BB-B12A452EDCF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99C7F4-79FA-D547-AFAC-15304F2C962D}" type="datetimeFigureOut">
              <a:rPr lang="en-FI" smtClean="0"/>
              <a:t>03/08/2024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98CF66-D75E-AF22-7AFF-8E39C629F84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F486A1-C915-D820-BD05-71E8E47A467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F8F978-4BBD-584E-A2E5-A05DCA37C414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1653702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B062E2-E0BD-0A4C-B574-230ACDC82BA2}" type="datetimeFigureOut">
              <a:rPr lang="en-FI" smtClean="0"/>
              <a:t>03/08/2024</a:t>
            </a:fld>
            <a:endParaRPr lang="en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63CAB3-F9C8-DA46-AB14-91C0B25C5271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757857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yle.fi/a/74-20058089" TargetMode="External"/><Relationship Id="rId3" Type="http://schemas.openxmlformats.org/officeDocument/2006/relationships/hyperlink" Target="https://media.sitra.fi/app/uploads/2021/01/mediavalitteinen-yhteiskunnallinen-vaikuttaminen.pdf" TargetMode="External"/><Relationship Id="rId7" Type="http://schemas.openxmlformats.org/officeDocument/2006/relationships/hyperlink" Target="https://www.youtube.com/watch?v=MMzhAseIClQ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maaseuduntulevaisuus.fi/uutiset/0cd30b0f-3fa4-4f70-a2c4-82fac583a687" TargetMode="External"/><Relationship Id="rId5" Type="http://schemas.openxmlformats.org/officeDocument/2006/relationships/hyperlink" Target="https://www.hs.fi/kulttuuri/art-2000009431896.html" TargetMode="External"/><Relationship Id="rId4" Type="http://schemas.openxmlformats.org/officeDocument/2006/relationships/hyperlink" Target="https://mediakasvatus.fi/materiaali/opas-mediataitojen-ja-kansalaisaktiivisuuden-vahvistamiseen/#h5pbookid=38&amp;chapter=h5p-interactive-book-chapter-60d73858-2736-4db8-bae7-668cd353c806&amp;section=0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63CAB3-F9C8-DA46-AB14-91C0B25C5271}" type="slidenum">
              <a:rPr lang="en-FI" smtClean="0"/>
              <a:t>1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495649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63CAB3-F9C8-DA46-AB14-91C0B25C5271}" type="slidenum">
              <a:rPr lang="en-FI" smtClean="0"/>
              <a:t>2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0231681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fi-FI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Vaikuttamisen muotoja: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fi-FI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*</a:t>
            </a:r>
            <a:r>
              <a:rPr lang="fi-FI" sz="1800" b="0" i="0" u="sng" strike="noStrike" dirty="0">
                <a:solidFill>
                  <a:srgbClr val="1155CC"/>
                </a:solidFill>
                <a:effectLst/>
                <a:latin typeface="Calibri" panose="020F0502020204030204" pitchFamily="34" charset="0"/>
                <a:hlinkClick r:id="rId3"/>
              </a:rPr>
              <a:t>Mediavälitteinen yhteiskunnallinen vaikuttaminen (sitra.fi)</a:t>
            </a:r>
            <a:endParaRPr lang="fi-FI" sz="2800" b="0" dirty="0">
              <a:effectLst/>
            </a:endParaRPr>
          </a:p>
          <a:p>
            <a:r>
              <a:rPr lang="fi-FI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*</a:t>
            </a:r>
            <a:r>
              <a:rPr lang="fi-FI" sz="1800" b="0" i="0" u="sng" strike="noStrike" dirty="0">
                <a:solidFill>
                  <a:srgbClr val="1155CC"/>
                </a:solidFill>
                <a:effectLst/>
                <a:latin typeface="Calibri" panose="020F0502020204030204" pitchFamily="34" charset="0"/>
                <a:hlinkClick r:id="rId4"/>
              </a:rPr>
              <a:t>Opas mediataitojen ja kansalaisaktiivisuuden vahvistamiseen - Mediakasvatusseura ry</a:t>
            </a:r>
            <a:endParaRPr lang="fi-FI" sz="1800" b="0" i="0" u="sng" strike="noStrike" dirty="0">
              <a:solidFill>
                <a:srgbClr val="1155CC"/>
              </a:solidFill>
              <a:effectLst/>
              <a:latin typeface="Calibri" panose="020F0502020204030204" pitchFamily="34" charset="0"/>
            </a:endParaRPr>
          </a:p>
          <a:p>
            <a:endParaRPr lang="fi-FI" sz="1800" b="0" i="0" u="sng" strike="noStrike" dirty="0">
              <a:solidFill>
                <a:srgbClr val="1155CC"/>
              </a:solidFill>
              <a:effectLst/>
              <a:latin typeface="Calibri" panose="020F0502020204030204" pitchFamily="34" charset="0"/>
            </a:endParaRPr>
          </a:p>
          <a:p>
            <a:r>
              <a:rPr lang="fi-FI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**Esimerkkejä:</a:t>
            </a:r>
            <a:endParaRPr lang="fi-FI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fi-FI" sz="1800" b="0" i="0" u="sng" strike="noStrike" dirty="0">
                <a:solidFill>
                  <a:srgbClr val="1155CC"/>
                </a:solidFill>
                <a:effectLst/>
                <a:latin typeface="Calibri" panose="020F0502020204030204" pitchFamily="34" charset="0"/>
                <a:hlinkClick r:id="rId5"/>
              </a:rPr>
              <a:t>”Meillä on tärkeä rooli siinä, millaiseksi maailma muovautuu” – Mitä HS:n tasa-arvoprojektissa on tähän asti opittu? - Kulttuuri | HS.fi</a:t>
            </a:r>
            <a:endParaRPr lang="fi-FI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fi-FI" b="0" dirty="0">
                <a:effectLst/>
              </a:rPr>
            </a:br>
            <a:r>
              <a:rPr lang="fi-FI" sz="1800" b="0" i="0" u="sng" strike="noStrike" dirty="0">
                <a:solidFill>
                  <a:srgbClr val="1155CC"/>
                </a:solidFill>
                <a:effectLst/>
                <a:latin typeface="Calibri" panose="020F0502020204030204" pitchFamily="34" charset="0"/>
                <a:hlinkClick r:id="rId6"/>
              </a:rPr>
              <a:t>Elokapina pysäytti aamuliikenteen puoleksi tunniksi Helsingin Länsiväylällä – tavoitteena estää Stansvikin metsien hakkuut - Uutiset - Maaseudun Tulevaisuus</a:t>
            </a:r>
            <a:r>
              <a:rPr lang="fi-FI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&amp; </a:t>
            </a:r>
            <a:r>
              <a:rPr lang="fi-FI" sz="1800" b="0" i="0" u="sng" strike="noStrike" dirty="0">
                <a:solidFill>
                  <a:srgbClr val="1155CC"/>
                </a:solidFill>
                <a:effectLst/>
                <a:latin typeface="Calibri" panose="020F0502020204030204" pitchFamily="34" charset="0"/>
                <a:hlinkClick r:id="rId7"/>
              </a:rPr>
              <a:t>Elokapina Helsinki pysäyttää liikenteen Länsiväylällä Stansvikin metsän säilyttämisen puolesta. - YouTube</a:t>
            </a:r>
            <a:endParaRPr lang="fi-FI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fi-FI" b="0" dirty="0">
                <a:effectLst/>
              </a:rPr>
            </a:br>
            <a:r>
              <a:rPr lang="fi-FI" sz="1800" b="0" i="0" u="sng" strike="noStrike" dirty="0">
                <a:solidFill>
                  <a:srgbClr val="1155CC"/>
                </a:solidFill>
                <a:effectLst/>
                <a:latin typeface="Calibri" panose="020F0502020204030204" pitchFamily="34" charset="0"/>
                <a:hlinkClick r:id="rId8"/>
              </a:rPr>
              <a:t>Mielenosoittajat ovat vaatineet metsänhakkuille loppua Helsingissä kuukauden päivät – nyt niin tapahtui pienen vesinoron vuoksi | Kotimaa | Yle</a:t>
            </a:r>
            <a:endParaRPr lang="fi-FI" b="0" dirty="0">
              <a:effectLst/>
            </a:endParaRPr>
          </a:p>
          <a:p>
            <a:br>
              <a:rPr lang="fi-FI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63CAB3-F9C8-DA46-AB14-91C0B25C5271}" type="slidenum">
              <a:rPr lang="en-FI" smtClean="0"/>
              <a:t>3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965309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D3A0BD33-8BF5-DEF9-ABCB-1A661FAFE8D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553075" y="0"/>
            <a:ext cx="6638925" cy="6858000"/>
          </a:xfrm>
        </p:spPr>
        <p:txBody>
          <a:bodyPr/>
          <a:lstStyle/>
          <a:p>
            <a:endParaRPr lang="en-FI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0611" y="1196787"/>
            <a:ext cx="4915230" cy="4014413"/>
          </a:xfrm>
          <a:prstGeom prst="rect">
            <a:avLst/>
          </a:prstGeom>
        </p:spPr>
        <p:txBody>
          <a:bodyPr anchor="t"/>
          <a:lstStyle>
            <a:lvl1pPr algn="l"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4058" y="295212"/>
            <a:ext cx="4881505" cy="778498"/>
          </a:xfrm>
        </p:spPr>
        <p:txBody>
          <a:bodyPr>
            <a:normAutofit/>
          </a:bodyPr>
          <a:lstStyle>
            <a:lvl1pPr marL="0" indent="0" algn="l">
              <a:lnSpc>
                <a:spcPct val="120000"/>
              </a:lnSpc>
              <a:buNone/>
              <a:defRPr sz="18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subtitle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grpSp>
        <p:nvGrpSpPr>
          <p:cNvPr id="12" name="Group 11" descr="Mediajademokratia.fi">
            <a:extLst>
              <a:ext uri="{FF2B5EF4-FFF2-40B4-BE49-F238E27FC236}">
                <a16:creationId xmlns:a16="http://schemas.microsoft.com/office/drawing/2014/main" id="{2305A65D-45E1-B805-0EC9-9016339B20F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17564" y="5313407"/>
            <a:ext cx="4788000" cy="1006388"/>
            <a:chOff x="431012" y="5451412"/>
            <a:chExt cx="4470835" cy="939800"/>
          </a:xfrm>
        </p:grpSpPr>
        <p:pic>
          <p:nvPicPr>
            <p:cNvPr id="13" name="Picture 12" descr="Mediakasvatus – Uutismedian liitto">
              <a:extLst>
                <a:ext uri="{FF2B5EF4-FFF2-40B4-BE49-F238E27FC236}">
                  <a16:creationId xmlns:a16="http://schemas.microsoft.com/office/drawing/2014/main" id="{EA236EAB-3E73-60EA-7A7F-3E4A1059CA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25447" y="5451412"/>
              <a:ext cx="1676400" cy="93980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0C5BF12-2999-7C63-C17F-12EF8ACC3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1012" y="5697611"/>
              <a:ext cx="2470441" cy="223701"/>
            </a:xfrm>
            <a:prstGeom prst="rect">
              <a:avLst/>
            </a:prstGeom>
          </p:spPr>
        </p:pic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098EDEB2-5E33-89E1-8629-5C99DEE919A5}"/>
              </a:ext>
            </a:extLst>
          </p:cNvPr>
          <p:cNvSpPr/>
          <p:nvPr userDrawn="1"/>
        </p:nvSpPr>
        <p:spPr>
          <a:xfrm>
            <a:off x="0" y="6319795"/>
            <a:ext cx="12192000" cy="5382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5514663-C92D-0102-E122-85BDAB5B9E7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045200"/>
            <a:ext cx="30099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737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058" y="365125"/>
            <a:ext cx="11029742" cy="652275"/>
          </a:xfrm>
          <a:prstGeom prst="rect">
            <a:avLst/>
          </a:prstGeom>
        </p:spPr>
        <p:txBody>
          <a:bodyPr/>
          <a:lstStyle/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20000"/>
              </a:lnSpc>
              <a:defRPr sz="2500"/>
            </a:lvl1pPr>
            <a:lvl2pPr>
              <a:lnSpc>
                <a:spcPct val="120000"/>
              </a:lnSpc>
              <a:defRPr sz="2100"/>
            </a:lvl2pPr>
            <a:lvl3pPr>
              <a:lnSpc>
                <a:spcPct val="120000"/>
              </a:lnSpc>
              <a:defRPr sz="18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400"/>
            </a:lvl5pPr>
          </a:lstStyle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180805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058" y="365125"/>
            <a:ext cx="11029742" cy="652275"/>
          </a:xfrm>
          <a:prstGeom prst="rect">
            <a:avLst/>
          </a:prstGeom>
        </p:spPr>
        <p:txBody>
          <a:bodyPr/>
          <a:lstStyle/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4058" y="1197058"/>
            <a:ext cx="5553894" cy="4880183"/>
          </a:xfrm>
        </p:spPr>
        <p:txBody>
          <a:bodyPr/>
          <a:lstStyle/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0" y="1197058"/>
            <a:ext cx="5375030" cy="4880183"/>
          </a:xfrm>
        </p:spPr>
        <p:txBody>
          <a:bodyPr/>
          <a:lstStyle/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861390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058" y="365125"/>
            <a:ext cx="11029742" cy="652275"/>
          </a:xfrm>
          <a:prstGeom prst="rect">
            <a:avLst/>
          </a:prstGeom>
        </p:spPr>
        <p:txBody>
          <a:bodyPr/>
          <a:lstStyle/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591144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57966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058" y="1196787"/>
            <a:ext cx="11549074" cy="4980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29932" y="63268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5A6EEE5-965A-B54C-A433-58CA17427F26}" type="slidenum">
              <a:rPr lang="en-FI" smtClean="0"/>
              <a:pPr/>
              <a:t>‹#›</a:t>
            </a:fld>
            <a:endParaRPr lang="en-FI" dirty="0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A901C77F-C494-7489-DCF2-3F7EA2C40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058" y="365125"/>
            <a:ext cx="10705014" cy="6522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B373303-53EC-DE5C-100F-493456863E28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668000" y="0"/>
            <a:ext cx="1524000" cy="18796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CA40D56E-5BBD-0994-6B83-9609B67A61C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47004" y="6250305"/>
            <a:ext cx="3240000" cy="518256"/>
            <a:chOff x="347004" y="6222169"/>
            <a:chExt cx="3799151" cy="607695"/>
          </a:xfrm>
        </p:grpSpPr>
        <p:pic>
          <p:nvPicPr>
            <p:cNvPr id="13" name="Picture 12" descr="Mediakasvatus – Uutismedian liitto">
              <a:extLst>
                <a:ext uri="{FF2B5EF4-FFF2-40B4-BE49-F238E27FC236}">
                  <a16:creationId xmlns:a16="http://schemas.microsoft.com/office/drawing/2014/main" id="{1157B22E-E170-27BC-FD5E-A1396D33511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062069" y="6222169"/>
              <a:ext cx="1084086" cy="607695"/>
            </a:xfrm>
            <a:prstGeom prst="rect">
              <a:avLst/>
            </a:prstGeom>
          </p:spPr>
        </p:pic>
        <p:pic>
          <p:nvPicPr>
            <p:cNvPr id="14" name="Picture 13" descr="Mediajademokratia.fi">
              <a:extLst>
                <a:ext uri="{FF2B5EF4-FFF2-40B4-BE49-F238E27FC236}">
                  <a16:creationId xmlns:a16="http://schemas.microsoft.com/office/drawing/2014/main" id="{243523C9-497B-C390-E1B5-90EAEE69A48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47004" y="6436818"/>
              <a:ext cx="2042984" cy="184979"/>
            </a:xfrm>
            <a:prstGeom prst="rect">
              <a:avLst/>
            </a:prstGeom>
          </p:spPr>
        </p:pic>
      </p:grp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52D683F5-A3CC-EDE6-FA7B-2ECAAAB43B2A}"/>
              </a:ext>
            </a:extLst>
          </p:cNvPr>
          <p:cNvSpPr txBox="1">
            <a:spLocks/>
          </p:cNvSpPr>
          <p:nvPr userDrawn="1"/>
        </p:nvSpPr>
        <p:spPr>
          <a:xfrm>
            <a:off x="4241733" y="6326870"/>
            <a:ext cx="43632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noProof="1"/>
              <a:t>Creative Commons Nimeä 4.0 Kansainvälinen</a:t>
            </a:r>
          </a:p>
        </p:txBody>
      </p:sp>
    </p:spTree>
    <p:extLst>
      <p:ext uri="{BB962C8B-B14F-4D97-AF65-F5344CB8AC3E}">
        <p14:creationId xmlns:p14="http://schemas.microsoft.com/office/powerpoint/2010/main" val="3855808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4" r:id="rId3"/>
    <p:sldLayoutId id="2147483726" r:id="rId4"/>
    <p:sldLayoutId id="2147483727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yle.fi/aihe/a/20-10005650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jsn.fi/journalistin-ohjeet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29E56ED-4E3F-6B9C-1D3A-ADC714FA9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610" y="1196787"/>
            <a:ext cx="9042709" cy="4014413"/>
          </a:xfrm>
        </p:spPr>
        <p:txBody>
          <a:bodyPr/>
          <a:lstStyle/>
          <a:p>
            <a:br>
              <a:rPr lang="fi-FI" dirty="0"/>
            </a:br>
            <a:r>
              <a:rPr lang="fi-FI" dirty="0"/>
              <a:t>Tehtävät</a:t>
            </a:r>
            <a:br>
              <a:rPr lang="fi-FI" dirty="0"/>
            </a:br>
            <a:r>
              <a:rPr lang="fi-FI" sz="2800" dirty="0">
                <a:solidFill>
                  <a:srgbClr val="2C5FEB"/>
                </a:solidFill>
              </a:rPr>
              <a:t>S3.1</a:t>
            </a:r>
            <a:r>
              <a:rPr lang="en-US" sz="2800" b="1" i="0" u="none" strike="noStrike" dirty="0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 Onko </a:t>
            </a:r>
            <a:r>
              <a:rPr lang="en-US" sz="2800" b="1" i="0" u="none" strike="noStrike" dirty="0" err="1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tietoa</a:t>
            </a:r>
            <a:r>
              <a:rPr lang="en-US" sz="2800" b="1" i="0" u="none" strike="noStrike" dirty="0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? Joo, legit! </a:t>
            </a:r>
            <a:r>
              <a:rPr lang="en-US" sz="2800" b="0" i="0" u="none" strike="noStrike" dirty="0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(</a:t>
            </a:r>
            <a:r>
              <a:rPr lang="en-US" sz="2800" b="0" i="0" u="none" strike="noStrike" dirty="0" err="1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itsenäinen</a:t>
            </a:r>
            <a:r>
              <a:rPr lang="en-US" sz="2800" b="0" i="0" u="none" strike="noStrike" dirty="0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2800" b="0" i="0" u="none" strike="noStrike" dirty="0" err="1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tehtävä</a:t>
            </a:r>
            <a:r>
              <a:rPr lang="en-US" sz="2800" b="0" i="0" u="none" strike="noStrike" dirty="0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)</a:t>
            </a:r>
            <a:br>
              <a:rPr lang="fi-FI" sz="2800" dirty="0">
                <a:solidFill>
                  <a:srgbClr val="2C5FEB"/>
                </a:solidFill>
              </a:rPr>
            </a:br>
            <a:r>
              <a:rPr lang="fi-FI" sz="2800" dirty="0">
                <a:solidFill>
                  <a:srgbClr val="2C5FEB"/>
                </a:solidFill>
              </a:rPr>
              <a:t>S3.2 </a:t>
            </a:r>
            <a:r>
              <a:rPr lang="en-US" sz="2800" b="1" i="0" u="none" strike="noStrike" dirty="0" err="1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Tähän</a:t>
            </a:r>
            <a:r>
              <a:rPr lang="en-US" sz="2800" b="1" i="0" u="none" strike="noStrike" dirty="0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2800" b="1" i="0" u="none" strike="noStrike" dirty="0" err="1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pitää</a:t>
            </a:r>
            <a:r>
              <a:rPr lang="en-US" sz="2800" b="1" i="0" u="none" strike="noStrike" dirty="0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2800" b="1" i="0" u="none" strike="noStrike" dirty="0" err="1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saada</a:t>
            </a:r>
            <a:r>
              <a:rPr lang="en-US" sz="2800" b="1" i="0" u="none" strike="noStrike" dirty="0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2800" b="1" i="0" u="none" strike="noStrike" dirty="0" err="1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muutos</a:t>
            </a:r>
            <a:r>
              <a:rPr lang="en-US" sz="2800" b="1" i="0" u="none" strike="noStrike" dirty="0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C5FEB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(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2C5FEB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yhteisöllinen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C5FEB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2C5FEB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tehtävä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C5FEB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)</a:t>
            </a:r>
            <a:br>
              <a:rPr lang="fi-FI" dirty="0"/>
            </a:br>
            <a:endParaRPr lang="fi-FI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2CD73D9-0A4F-3CD4-CAAA-909AACC4C6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4058" y="295212"/>
            <a:ext cx="9569089" cy="778498"/>
          </a:xfrm>
        </p:spPr>
        <p:txBody>
          <a:bodyPr>
            <a:noAutofit/>
          </a:bodyPr>
          <a:lstStyle/>
          <a:p>
            <a:r>
              <a:rPr lang="fi-FI" sz="3200" b="1" i="0" u="none" strike="noStrike" dirty="0">
                <a:solidFill>
                  <a:srgbClr val="F55A23"/>
                </a:solidFill>
                <a:effectLst/>
                <a:latin typeface="+mj-lt"/>
              </a:rPr>
              <a:t>S3 Aktiivinen kansalaisuus ja media</a:t>
            </a:r>
            <a:endParaRPr lang="en-FI" sz="3200" dirty="0">
              <a:solidFill>
                <a:srgbClr val="F55A23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03475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BCA6F-31B6-4066-38EE-8E402BE23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058" y="365125"/>
            <a:ext cx="11029742" cy="1011983"/>
          </a:xfrm>
        </p:spPr>
        <p:txBody>
          <a:bodyPr>
            <a:normAutofit fontScale="90000"/>
          </a:bodyPr>
          <a:lstStyle/>
          <a:p>
            <a:r>
              <a:rPr lang="fi-FI" sz="1800" b="0" dirty="0">
                <a:solidFill>
                  <a:schemeClr val="bg1">
                    <a:lumMod val="50000"/>
                  </a:schemeClr>
                </a:solidFill>
              </a:rPr>
              <a:t>S3.1 Itsenäinen tehtävä</a:t>
            </a:r>
            <a:br>
              <a:rPr lang="fi-FI" sz="1800" b="0" dirty="0">
                <a:solidFill>
                  <a:schemeClr val="tx1"/>
                </a:solidFill>
              </a:rPr>
            </a:br>
            <a:r>
              <a:rPr lang="fi-FI" dirty="0"/>
              <a:t>Onko tietoa? Joo, </a:t>
            </a:r>
            <a:r>
              <a:rPr lang="fi-FI" dirty="0" err="1"/>
              <a:t>legit</a:t>
            </a:r>
            <a:r>
              <a:rPr lang="fi-FI" dirty="0"/>
              <a:t>!</a:t>
            </a:r>
            <a:br>
              <a:rPr lang="fi-FI" dirty="0"/>
            </a:b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B79F4-C52E-2F63-F5B4-6615F6226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463" y="1377108"/>
            <a:ext cx="11549074" cy="4663307"/>
          </a:xfrm>
        </p:spPr>
        <p:txBody>
          <a:bodyPr>
            <a:normAutofit lnSpcReduction="10000"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i-FI" sz="1800" b="0" i="0" u="none" strike="noStrike" dirty="0">
                <a:solidFill>
                  <a:srgbClr val="000000"/>
                </a:solidFill>
                <a:effectLst/>
                <a:latin typeface="+mj-lt"/>
              </a:rPr>
              <a:t>Mitkä ovat tärkeimmät tietolähteesi? Mistä medioista (tv, lehdet, sosiaalinen media, pikaviestimet, verkon hakukoneet) etsit tai saat tietoa esim. yhteiskuntaan liittyvistä ajankohtaisista asioista? </a:t>
            </a:r>
          </a:p>
          <a:p>
            <a:pPr lvl="1" fontAlgn="base">
              <a:spcBef>
                <a:spcPts val="0"/>
              </a:spcBef>
            </a:pPr>
            <a:r>
              <a:rPr lang="fi-FI" sz="1600" b="0" i="0" u="none" strike="noStrike" dirty="0">
                <a:solidFill>
                  <a:srgbClr val="000000"/>
                </a:solidFill>
                <a:effectLst/>
                <a:latin typeface="+mj-lt"/>
              </a:rPr>
              <a:t>Tee lista itsellesi kaikista tietolähteistä, joita hyödynnät</a:t>
            </a:r>
            <a:r>
              <a:rPr lang="fi-FI" sz="1600" dirty="0">
                <a:solidFill>
                  <a:srgbClr val="000000"/>
                </a:solidFill>
                <a:latin typeface="+mj-lt"/>
              </a:rPr>
              <a:t> (esim</a:t>
            </a:r>
            <a:r>
              <a:rPr lang="fi-FI" sz="1600" b="0" i="0" u="none" strike="noStrike" dirty="0">
                <a:solidFill>
                  <a:srgbClr val="000000"/>
                </a:solidFill>
                <a:effectLst/>
                <a:latin typeface="+mj-lt"/>
              </a:rPr>
              <a:t>. Iltasanomat, Instagram, </a:t>
            </a:r>
            <a:r>
              <a:rPr lang="fi-FI" sz="16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Tiktok</a:t>
            </a:r>
            <a:r>
              <a:rPr lang="fi-FI" sz="1600" b="0" i="0" u="none" strike="noStrike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fi-FI" sz="16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jne</a:t>
            </a:r>
            <a:r>
              <a:rPr lang="fi-FI" sz="1600" b="0" i="0" u="none" strike="noStrike" dirty="0">
                <a:solidFill>
                  <a:srgbClr val="000000"/>
                </a:solidFill>
                <a:effectLst/>
                <a:latin typeface="+mj-lt"/>
              </a:rPr>
              <a:t>)</a:t>
            </a:r>
          </a:p>
          <a:p>
            <a:pPr lvl="1" fontAlgn="base">
              <a:spcBef>
                <a:spcPts val="0"/>
              </a:spcBef>
            </a:pPr>
            <a:endParaRPr lang="fi-FI" sz="14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i-FI" sz="1800" b="0" i="0" u="none" strike="noStrike" dirty="0">
                <a:solidFill>
                  <a:srgbClr val="000000"/>
                </a:solidFill>
                <a:effectLst/>
                <a:latin typeface="+mj-lt"/>
              </a:rPr>
              <a:t>Arvioi, kuinka paljon aikaa käytät kunkin tietolähteen parissa päivittäin? Mitä käytät eniten, mitä vähiten?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fi-FI" sz="18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i-FI" sz="1800" b="0" i="0" u="none" strike="noStrike" dirty="0">
                <a:solidFill>
                  <a:srgbClr val="000000"/>
                </a:solidFill>
                <a:effectLst/>
                <a:latin typeface="+mj-lt"/>
              </a:rPr>
              <a:t>Tutki matkapuhelimestasi käyttämiesi sovellusten  päivittäistä ruutuaikaa, ks. ohjeita täältä: </a:t>
            </a:r>
            <a:r>
              <a:rPr lang="fi-FI" sz="1800" b="0" i="0" u="sng" strike="noStrike" dirty="0">
                <a:solidFill>
                  <a:srgbClr val="1155CC"/>
                </a:solidFill>
                <a:effectLst/>
                <a:latin typeface="+mj-lt"/>
                <a:hlinkClick r:id="rId3"/>
              </a:rPr>
              <a:t>Selaatko puhelintasi enemmän kuin muut? Vertaa ja ota haltuun ruutuaikasi – Digitreenit – yle.fi</a:t>
            </a:r>
            <a:r>
              <a:rPr lang="fi-FI" sz="1800" b="0" i="0" u="none" strike="noStrike" dirty="0">
                <a:solidFill>
                  <a:srgbClr val="000000"/>
                </a:solidFill>
                <a:effectLst/>
                <a:latin typeface="+mj-lt"/>
              </a:rPr>
              <a:t> </a:t>
            </a:r>
          </a:p>
          <a:p>
            <a:pPr lvl="1" fontAlgn="base">
              <a:spcBef>
                <a:spcPts val="0"/>
              </a:spcBef>
            </a:pPr>
            <a:r>
              <a:rPr lang="fi-FI" sz="1600" b="0" i="0" u="none" strike="noStrike" dirty="0">
                <a:solidFill>
                  <a:srgbClr val="000000"/>
                </a:solidFill>
                <a:effectLst/>
                <a:latin typeface="+mj-lt"/>
              </a:rPr>
              <a:t>Kirjaa todellinen ruutuaikasi ylös alkuperäiseen listaukseen. </a:t>
            </a:r>
          </a:p>
          <a:p>
            <a:pPr lvl="1" fontAlgn="base">
              <a:spcBef>
                <a:spcPts val="0"/>
              </a:spcBef>
            </a:pPr>
            <a:endParaRPr lang="fi-FI" sz="14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i-FI" sz="1800" b="0" i="0" u="none" strike="noStrike" dirty="0">
                <a:solidFill>
                  <a:srgbClr val="000000"/>
                </a:solidFill>
                <a:effectLst/>
                <a:latin typeface="+mj-lt"/>
              </a:rPr>
              <a:t>Arvioi käyttämiesi tietolähteiden laadukkuutta suhteessa toimittajan kirjoittamaan artikkeliin, jossa noudatetaan journalistisia ohjeita. Katso </a:t>
            </a:r>
            <a:r>
              <a:rPr lang="fi-FI" sz="1800" b="0" i="0" u="sng" strike="noStrike" dirty="0">
                <a:solidFill>
                  <a:srgbClr val="0563C1"/>
                </a:solidFill>
                <a:effectLst/>
                <a:latin typeface="+mj-lt"/>
                <a:hlinkClick r:id="rId4"/>
              </a:rPr>
              <a:t>Journalistin ohjeet - JSN</a:t>
            </a:r>
            <a:r>
              <a:rPr lang="fi-FI" sz="1800" b="0" i="0" u="none" strike="noStrike" dirty="0">
                <a:solidFill>
                  <a:srgbClr val="000000"/>
                </a:solidFill>
                <a:effectLst/>
                <a:latin typeface="+mj-lt"/>
              </a:rPr>
              <a:t> 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fi-FI" sz="18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i-FI" sz="1800" b="0" i="0" u="none" strike="noStrike" dirty="0">
                <a:solidFill>
                  <a:srgbClr val="000000"/>
                </a:solidFill>
                <a:effectLst/>
                <a:latin typeface="+mj-lt"/>
              </a:rPr>
              <a:t>Pohdi ja kirjaa ylös: Mitkä tietolähteet korostuvat? Mitkä jäävät liian pieneen rooliin? Jos haluat ajantasaista tieto, mitä tietolähteitä kannattaa käyttää ja miksi?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4DB526-C7B4-729E-7087-939E32CE9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2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462456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BCA6F-31B6-4066-38EE-8E402BE23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058" y="365125"/>
            <a:ext cx="11029742" cy="1011983"/>
          </a:xfrm>
        </p:spPr>
        <p:txBody>
          <a:bodyPr>
            <a:normAutofit fontScale="90000"/>
          </a:bodyPr>
          <a:lstStyle/>
          <a:p>
            <a:r>
              <a:rPr lang="fi-FI" sz="1800" b="0" dirty="0">
                <a:solidFill>
                  <a:schemeClr val="bg1">
                    <a:lumMod val="50000"/>
                  </a:schemeClr>
                </a:solidFill>
              </a:rPr>
              <a:t>S3.2 Yhteisöllinen tehtävä, 3-4 hlöä/ryhmä</a:t>
            </a:r>
            <a:br>
              <a:rPr lang="fi-FI" dirty="0"/>
            </a:br>
            <a:r>
              <a:rPr lang="fi-FI" dirty="0"/>
              <a:t>Tähän pitää saada muutos</a:t>
            </a:r>
            <a:br>
              <a:rPr lang="fi-FI" sz="2800" b="0" dirty="0">
                <a:effectLst/>
              </a:rPr>
            </a:br>
            <a:br>
              <a:rPr lang="fi-FI" dirty="0"/>
            </a:b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B79F4-C52E-2F63-F5B4-6615F6226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868" y="1233888"/>
            <a:ext cx="11549074" cy="4663307"/>
          </a:xfrm>
        </p:spPr>
        <p:txBody>
          <a:bodyPr>
            <a:normAutofit lnSpcReduction="10000"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i-FI" sz="1800" b="0" i="0" u="none" strike="noStrike" dirty="0">
                <a:solidFill>
                  <a:srgbClr val="000000"/>
                </a:solidFill>
                <a:effectLst/>
                <a:latin typeface="+mj-lt"/>
              </a:rPr>
              <a:t>Tutkitaan erilaisia mediavälitteisen vaikuttamisen muotoja ja ajankohtaisia esimerkkejä siitä. 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fi-FI" sz="18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i-FI" sz="1800" b="0" i="0" u="none" strike="noStrike" dirty="0">
                <a:solidFill>
                  <a:srgbClr val="000000"/>
                </a:solidFill>
                <a:effectLst/>
                <a:latin typeface="+mj-lt"/>
              </a:rPr>
              <a:t>Miettikää ryhmässä asia, johon haluaisitte muutosta</a:t>
            </a:r>
            <a:r>
              <a:rPr lang="fi-FI" sz="1800" dirty="0">
                <a:solidFill>
                  <a:srgbClr val="000000"/>
                </a:solidFill>
                <a:latin typeface="+mj-lt"/>
              </a:rPr>
              <a:t> </a:t>
            </a:r>
            <a:r>
              <a:rPr lang="fi-FI" sz="1800" b="0" i="0" u="none" strike="noStrike" dirty="0">
                <a:solidFill>
                  <a:srgbClr val="000000"/>
                </a:solidFill>
                <a:effectLst/>
                <a:latin typeface="+mj-lt"/>
              </a:rPr>
              <a:t>(tasa-arvo, ympäristö, varallisuus, vanhukset, lapset, perheet, harrastukset..).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fi-FI" sz="18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i-FI" sz="1800" b="0" i="0" u="none" strike="noStrike" dirty="0">
                <a:solidFill>
                  <a:srgbClr val="000000"/>
                </a:solidFill>
                <a:effectLst/>
                <a:latin typeface="+mj-lt"/>
              </a:rPr>
              <a:t>Mikä on toivotun muutoksen kohde? Mikä olisi vaikuttamisprojektinne otsikko? Mitä mediavälitteisiä vaikuttamisen keinoja projektissa voisi hyödyntää? Kenelle vaikuttaminen suunnattaisiin?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fi-FI" sz="18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i-FI" sz="1800" b="0" i="0" u="none" strike="noStrike" dirty="0">
                <a:solidFill>
                  <a:srgbClr val="000000"/>
                </a:solidFill>
                <a:effectLst/>
                <a:latin typeface="+mj-lt"/>
              </a:rPr>
              <a:t>Valitkaa yksi vaikuttamisen muoto ja tehkää suunnitelma (mitä, missä, milloin ja miten), jolla omaa projektia voitaisiin edistää. Laatikaa siitä juliste, joka esitetään somejulkaisun muodossa.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fi-FI" sz="18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i-FI" sz="1800" b="0" i="0" u="none" strike="noStrike" dirty="0">
                <a:solidFill>
                  <a:srgbClr val="000000"/>
                </a:solidFill>
                <a:effectLst/>
                <a:latin typeface="+mj-lt"/>
              </a:rPr>
              <a:t>Ryhmä esittelee oman vaikuttamisen projektin. Kaksi muuta ryhmää kommentoivat esitystä. </a:t>
            </a:r>
          </a:p>
          <a:p>
            <a:pPr lvl="1" fontAlgn="base">
              <a:spcBef>
                <a:spcPts val="0"/>
              </a:spcBef>
            </a:pPr>
            <a:r>
              <a:rPr lang="fi-FI" sz="1600" b="0" i="0" u="none" strike="noStrike" dirty="0">
                <a:solidFill>
                  <a:srgbClr val="000000"/>
                </a:solidFill>
                <a:effectLst/>
                <a:latin typeface="+mj-lt"/>
              </a:rPr>
              <a:t>Toinen ryhmistä kommentoi onnistuneita asioita ja harjoittelee ilmaisun “Joo, ja…” käyttöä (mutta-sana on kielletty!). </a:t>
            </a:r>
          </a:p>
          <a:p>
            <a:pPr lvl="1" fontAlgn="base">
              <a:spcBef>
                <a:spcPts val="0"/>
              </a:spcBef>
            </a:pPr>
            <a:r>
              <a:rPr lang="fi-FI" sz="1600" b="0" i="0" u="none" strike="noStrike" dirty="0">
                <a:solidFill>
                  <a:srgbClr val="000000"/>
                </a:solidFill>
                <a:effectLst/>
                <a:latin typeface="+mj-lt"/>
              </a:rPr>
              <a:t>Toinen ryhmä kommentoi kehittämiskohteita ja esittää kommenttejaan kysymysten muodossa: “Miten ajattelitte, että..?”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fi-FI" sz="18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 startAt="2"/>
            </a:pPr>
            <a:endParaRPr lang="fi-FI" sz="18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4DB526-C7B4-729E-7087-939E32CE9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3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9269199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edia ja demokrati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C5FEB"/>
      </a:accent1>
      <a:accent2>
        <a:srgbClr val="F55923"/>
      </a:accent2>
      <a:accent3>
        <a:srgbClr val="51D2B3"/>
      </a:accent3>
      <a:accent4>
        <a:srgbClr val="FFFF53"/>
      </a:accent4>
      <a:accent5>
        <a:srgbClr val="46FFFF"/>
      </a:accent5>
      <a:accent6>
        <a:srgbClr val="F599EA"/>
      </a:accent6>
      <a:hlink>
        <a:srgbClr val="2C5FEB"/>
      </a:hlink>
      <a:folHlink>
        <a:srgbClr val="2C5FE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393</TotalTime>
  <Words>450</Words>
  <Application>Microsoft Office PowerPoint</Application>
  <PresentationFormat>Laajakuva</PresentationFormat>
  <Paragraphs>40</Paragraphs>
  <Slides>3</Slides>
  <Notes>3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 Tehtävät S3.1 Onko tietoa? Joo, legit! (itsenäinen tehtävä) S3.2 Tähän pitää saada muutos (yhteisöllinen tehtävä) </vt:lpstr>
      <vt:lpstr>S3.1 Itsenäinen tehtävä Onko tietoa? Joo, legit! </vt:lpstr>
      <vt:lpstr>S3.2 Yhteisöllinen tehtävä, 3-4 hlöä/ryhmä Tähän pitää saada muutos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Juuso Koponen</dc:creator>
  <cp:lastModifiedBy>Pauliina Grönholm</cp:lastModifiedBy>
  <cp:revision>26</cp:revision>
  <dcterms:created xsi:type="dcterms:W3CDTF">2024-01-17T18:17:33Z</dcterms:created>
  <dcterms:modified xsi:type="dcterms:W3CDTF">2024-03-08T09:51:12Z</dcterms:modified>
</cp:coreProperties>
</file>