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7"/>
  </p:notesMasterIdLst>
  <p:handoutMasterIdLst>
    <p:handoutMasterId r:id="rId8"/>
  </p:handoutMasterIdLst>
  <p:sldIdLst>
    <p:sldId id="265" r:id="rId2"/>
    <p:sldId id="267" r:id="rId3"/>
    <p:sldId id="269" r:id="rId4"/>
    <p:sldId id="277" r:id="rId5"/>
    <p:sldId id="268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5A23"/>
    <a:srgbClr val="FFFFFF"/>
    <a:srgbClr val="2C5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0" autoAdjust="0"/>
    <p:restoredTop sz="87751" autoAdjust="0"/>
  </p:normalViewPr>
  <p:slideViewPr>
    <p:cSldViewPr snapToGrid="0">
      <p:cViewPr varScale="1">
        <p:scale>
          <a:sx n="68" d="100"/>
          <a:sy n="68" d="100"/>
        </p:scale>
        <p:origin x="6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2536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iina Grönholm" userId="0a38b011-d2b4-40cc-b902-f712baf337e4" providerId="ADAL" clId="{82EDB07D-AAE7-4CF6-8FE1-6013296FA50F}"/>
    <pc:docChg chg="delSld">
      <pc:chgData name="Pauliina Grönholm" userId="0a38b011-d2b4-40cc-b902-f712baf337e4" providerId="ADAL" clId="{82EDB07D-AAE7-4CF6-8FE1-6013296FA50F}" dt="2024-03-08T09:50:18.194" v="0" actId="47"/>
      <pc:docMkLst>
        <pc:docMk/>
      </pc:docMkLst>
      <pc:sldChg chg="del">
        <pc:chgData name="Pauliina Grönholm" userId="0a38b011-d2b4-40cc-b902-f712baf337e4" providerId="ADAL" clId="{82EDB07D-AAE7-4CF6-8FE1-6013296FA50F}" dt="2024-03-08T09:50:18.194" v="0" actId="47"/>
        <pc:sldMkLst>
          <pc:docMk/>
          <pc:sldMk cId="0" sldId="256"/>
        </pc:sldMkLst>
      </pc:sldChg>
      <pc:sldChg chg="del">
        <pc:chgData name="Pauliina Grönholm" userId="0a38b011-d2b4-40cc-b902-f712baf337e4" providerId="ADAL" clId="{82EDB07D-AAE7-4CF6-8FE1-6013296FA50F}" dt="2024-03-08T09:50:18.194" v="0" actId="47"/>
        <pc:sldMkLst>
          <pc:docMk/>
          <pc:sldMk cId="903475580" sldId="270"/>
        </pc:sldMkLst>
      </pc:sldChg>
      <pc:sldChg chg="del">
        <pc:chgData name="Pauliina Grönholm" userId="0a38b011-d2b4-40cc-b902-f712baf337e4" providerId="ADAL" clId="{82EDB07D-AAE7-4CF6-8FE1-6013296FA50F}" dt="2024-03-08T09:50:18.194" v="0" actId="47"/>
        <pc:sldMkLst>
          <pc:docMk/>
          <pc:sldMk cId="2462456754" sldId="271"/>
        </pc:sldMkLst>
      </pc:sldChg>
      <pc:sldChg chg="del">
        <pc:chgData name="Pauliina Grönholm" userId="0a38b011-d2b4-40cc-b902-f712baf337e4" providerId="ADAL" clId="{82EDB07D-AAE7-4CF6-8FE1-6013296FA50F}" dt="2024-03-08T09:50:18.194" v="0" actId="47"/>
        <pc:sldMkLst>
          <pc:docMk/>
          <pc:sldMk cId="926919948" sldId="272"/>
        </pc:sldMkLst>
      </pc:sldChg>
      <pc:sldChg chg="del">
        <pc:chgData name="Pauliina Grönholm" userId="0a38b011-d2b4-40cc-b902-f712baf337e4" providerId="ADAL" clId="{82EDB07D-AAE7-4CF6-8FE1-6013296FA50F}" dt="2024-03-08T09:50:18.194" v="0" actId="47"/>
        <pc:sldMkLst>
          <pc:docMk/>
          <pc:sldMk cId="2136391545" sldId="273"/>
        </pc:sldMkLst>
      </pc:sldChg>
      <pc:sldChg chg="del">
        <pc:chgData name="Pauliina Grönholm" userId="0a38b011-d2b4-40cc-b902-f712baf337e4" providerId="ADAL" clId="{82EDB07D-AAE7-4CF6-8FE1-6013296FA50F}" dt="2024-03-08T09:50:18.194" v="0" actId="47"/>
        <pc:sldMkLst>
          <pc:docMk/>
          <pc:sldMk cId="3273190058" sldId="274"/>
        </pc:sldMkLst>
      </pc:sldChg>
      <pc:sldChg chg="del">
        <pc:chgData name="Pauliina Grönholm" userId="0a38b011-d2b4-40cc-b902-f712baf337e4" providerId="ADAL" clId="{82EDB07D-AAE7-4CF6-8FE1-6013296FA50F}" dt="2024-03-08T09:50:18.194" v="0" actId="47"/>
        <pc:sldMkLst>
          <pc:docMk/>
          <pc:sldMk cId="4067446840" sldId="275"/>
        </pc:sldMkLst>
      </pc:sldChg>
      <pc:sldChg chg="del">
        <pc:chgData name="Pauliina Grönholm" userId="0a38b011-d2b4-40cc-b902-f712baf337e4" providerId="ADAL" clId="{82EDB07D-AAE7-4CF6-8FE1-6013296FA50F}" dt="2024-03-08T09:50:18.194" v="0" actId="47"/>
        <pc:sldMkLst>
          <pc:docMk/>
          <pc:sldMk cId="4151025094" sldId="27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8474887-189B-BC65-2B30-584254F31F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205817-6F62-AB1E-96BB-B12A452EDC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9C7F4-79FA-D547-AFAC-15304F2C962D}" type="datetimeFigureOut">
              <a:rPr lang="en-FI" smtClean="0"/>
              <a:t>03/08/2024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98CF66-D75E-AF22-7AFF-8E39C629F84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F486A1-C915-D820-BD05-71E8E47A46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F8F978-4BBD-584E-A2E5-A05DCA37C41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653702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062E2-E0BD-0A4C-B574-230ACDC82BA2}" type="datetimeFigureOut">
              <a:rPr lang="en-FI" smtClean="0"/>
              <a:t>03/08/2024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63CAB3-F9C8-DA46-AB14-91C0B25C5271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57857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ratauko.fi/mika-eratauko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ratauko.fi/mika-eratauko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63CAB3-F9C8-DA46-AB14-91C0B25C5271}" type="slidenum">
              <a:rPr lang="en-FI" smtClean="0"/>
              <a:t>1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936691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63CAB3-F9C8-DA46-AB14-91C0B25C5271}" type="slidenum">
              <a:rPr lang="en-FI" smtClean="0"/>
              <a:t>2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49624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Ohjeet erätaukokeskusteluun: </a:t>
            </a:r>
            <a:r>
              <a:rPr lang="fi-FI" sz="1200" b="0" i="0" u="sng" strike="noStrike" dirty="0">
                <a:solidFill>
                  <a:srgbClr val="0563C1"/>
                </a:solidFill>
                <a:effectLst/>
                <a:latin typeface="+mj-lt"/>
                <a:hlinkClick r:id="rId3"/>
              </a:rPr>
              <a:t>Mikä Erätauko? - Erätauko (eratauko.fi)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63CAB3-F9C8-DA46-AB14-91C0B25C5271}" type="slidenum">
              <a:rPr lang="en-FI" smtClean="0"/>
              <a:t>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96190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Ohjeet erätaukokeskusteluun: </a:t>
            </a:r>
            <a:r>
              <a:rPr lang="fi-FI" sz="1200" b="0" i="0" u="sng" strike="noStrike" dirty="0">
                <a:solidFill>
                  <a:srgbClr val="0563C1"/>
                </a:solidFill>
                <a:effectLst/>
                <a:latin typeface="+mj-lt"/>
                <a:hlinkClick r:id="rId3"/>
              </a:rPr>
              <a:t>Mikä Erätauko? - Erätauko (eratauko.fi)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63CAB3-F9C8-DA46-AB14-91C0B25C5271}" type="slidenum">
              <a:rPr lang="en-FI" smtClean="0"/>
              <a:t>4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639149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63CAB3-F9C8-DA46-AB14-91C0B25C5271}" type="slidenum">
              <a:rPr lang="en-FI" smtClean="0"/>
              <a:t>5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717725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3A0BD33-8BF5-DEF9-ABCB-1A661FAFE8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53075" y="0"/>
            <a:ext cx="6638925" cy="6858000"/>
          </a:xfrm>
        </p:spPr>
        <p:txBody>
          <a:bodyPr/>
          <a:lstStyle/>
          <a:p>
            <a:endParaRPr lang="en-FI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0611" y="1196787"/>
            <a:ext cx="4915230" cy="4014413"/>
          </a:xfrm>
          <a:prstGeom prst="rect">
            <a:avLst/>
          </a:prstGeom>
        </p:spPr>
        <p:txBody>
          <a:bodyPr anchor="t"/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4058" y="295212"/>
            <a:ext cx="4881505" cy="778498"/>
          </a:xfr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18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subtitle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grpSp>
        <p:nvGrpSpPr>
          <p:cNvPr id="12" name="Group 11" descr="Mediajademokratia.fi">
            <a:extLst>
              <a:ext uri="{FF2B5EF4-FFF2-40B4-BE49-F238E27FC236}">
                <a16:creationId xmlns:a16="http://schemas.microsoft.com/office/drawing/2014/main" id="{2305A65D-45E1-B805-0EC9-9016339B20F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17564" y="5313407"/>
            <a:ext cx="4788000" cy="1006388"/>
            <a:chOff x="431012" y="5451412"/>
            <a:chExt cx="4470835" cy="939800"/>
          </a:xfrm>
        </p:grpSpPr>
        <p:pic>
          <p:nvPicPr>
            <p:cNvPr id="13" name="Picture 12" descr="Mediakasvatus – Uutismedian liitto">
              <a:extLst>
                <a:ext uri="{FF2B5EF4-FFF2-40B4-BE49-F238E27FC236}">
                  <a16:creationId xmlns:a16="http://schemas.microsoft.com/office/drawing/2014/main" id="{EA236EAB-3E73-60EA-7A7F-3E4A1059C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25447" y="5451412"/>
              <a:ext cx="1676400" cy="9398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0C5BF12-2999-7C63-C17F-12EF8ACC3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1012" y="5697611"/>
              <a:ext cx="2470441" cy="223701"/>
            </a:xfrm>
            <a:prstGeom prst="rect">
              <a:avLst/>
            </a:prstGeom>
          </p:spPr>
        </p:pic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098EDEB2-5E33-89E1-8629-5C99DEE919A5}"/>
              </a:ext>
            </a:extLst>
          </p:cNvPr>
          <p:cNvSpPr/>
          <p:nvPr userDrawn="1"/>
        </p:nvSpPr>
        <p:spPr>
          <a:xfrm>
            <a:off x="0" y="6319795"/>
            <a:ext cx="12192000" cy="538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5514663-C92D-0102-E122-85BDAB5B9E7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045200"/>
            <a:ext cx="30099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37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 sz="2500"/>
            </a:lvl1pPr>
            <a:lvl2pPr>
              <a:lnSpc>
                <a:spcPct val="120000"/>
              </a:lnSpc>
              <a:defRPr sz="2100"/>
            </a:lvl2pPr>
            <a:lvl3pPr>
              <a:lnSpc>
                <a:spcPct val="120000"/>
              </a:lnSpc>
              <a:defRPr sz="18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400"/>
            </a:lvl5pPr>
          </a:lstStyle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80805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4058" y="1197058"/>
            <a:ext cx="5553894" cy="4880183"/>
          </a:xfrm>
        </p:spPr>
        <p:txBody>
          <a:bodyPr/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197058"/>
            <a:ext cx="5375030" cy="4880183"/>
          </a:xfrm>
        </p:spPr>
        <p:txBody>
          <a:bodyPr/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861390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91144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796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058" y="1196787"/>
            <a:ext cx="11549074" cy="4980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29932" y="63268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A6EEE5-965A-B54C-A433-58CA17427F26}" type="slidenum">
              <a:rPr lang="en-FI" smtClean="0"/>
              <a:pPr/>
              <a:t>‹#›</a:t>
            </a:fld>
            <a:endParaRPr lang="en-FI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901C77F-C494-7489-DCF2-3F7EA2C40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58" y="365125"/>
            <a:ext cx="10705014" cy="6522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B373303-53EC-DE5C-100F-493456863E2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668000" y="0"/>
            <a:ext cx="1524000" cy="18796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CA40D56E-5BBD-0994-6B83-9609B67A61C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47004" y="6250305"/>
            <a:ext cx="3240000" cy="518256"/>
            <a:chOff x="347004" y="6222169"/>
            <a:chExt cx="3799151" cy="607695"/>
          </a:xfrm>
        </p:grpSpPr>
        <p:pic>
          <p:nvPicPr>
            <p:cNvPr id="13" name="Picture 12" descr="Mediakasvatus – Uutismedian liitto">
              <a:extLst>
                <a:ext uri="{FF2B5EF4-FFF2-40B4-BE49-F238E27FC236}">
                  <a16:creationId xmlns:a16="http://schemas.microsoft.com/office/drawing/2014/main" id="{1157B22E-E170-27BC-FD5E-A1396D335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62069" y="6222169"/>
              <a:ext cx="1084086" cy="607695"/>
            </a:xfrm>
            <a:prstGeom prst="rect">
              <a:avLst/>
            </a:prstGeom>
          </p:spPr>
        </p:pic>
        <p:pic>
          <p:nvPicPr>
            <p:cNvPr id="14" name="Picture 13" descr="Mediajademokratia.fi">
              <a:extLst>
                <a:ext uri="{FF2B5EF4-FFF2-40B4-BE49-F238E27FC236}">
                  <a16:creationId xmlns:a16="http://schemas.microsoft.com/office/drawing/2014/main" id="{243523C9-497B-C390-E1B5-90EAEE69A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47004" y="6436818"/>
              <a:ext cx="2042984" cy="184979"/>
            </a:xfrm>
            <a:prstGeom prst="rect">
              <a:avLst/>
            </a:prstGeom>
          </p:spPr>
        </p:pic>
      </p:grp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52D683F5-A3CC-EDE6-FA7B-2ECAAAB43B2A}"/>
              </a:ext>
            </a:extLst>
          </p:cNvPr>
          <p:cNvSpPr txBox="1">
            <a:spLocks/>
          </p:cNvSpPr>
          <p:nvPr userDrawn="1"/>
        </p:nvSpPr>
        <p:spPr>
          <a:xfrm>
            <a:off x="4241733" y="6326870"/>
            <a:ext cx="43632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noProof="1"/>
              <a:t>Creative Commons Nimeä 4.0 Kansainvälinen</a:t>
            </a:r>
          </a:p>
        </p:txBody>
      </p:sp>
    </p:spTree>
    <p:extLst>
      <p:ext uri="{BB962C8B-B14F-4D97-AF65-F5344CB8AC3E}">
        <p14:creationId xmlns:p14="http://schemas.microsoft.com/office/powerpoint/2010/main" val="3855808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4" r:id="rId3"/>
    <p:sldLayoutId id="2147483726" r:id="rId4"/>
    <p:sldLayoutId id="2147483727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Rkvhu2HKdR8?si=-tBu4_PxAAjtplM0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ltalehti.fi/kotimaa/a/a2008b51-9284-4788-b934-21a723e52632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p4fNqMxMLT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29E56ED-4E3F-6B9C-1D3A-ADC714FA9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610" y="1196787"/>
            <a:ext cx="11881390" cy="401441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br>
              <a:rPr lang="fi-FI" dirty="0"/>
            </a:br>
            <a:r>
              <a:rPr lang="fi-FI" dirty="0"/>
              <a:t>Tehtävät</a:t>
            </a:r>
            <a:br>
              <a:rPr lang="fi-FI" dirty="0"/>
            </a:br>
            <a:r>
              <a:rPr lang="fi-FI" sz="2800" dirty="0">
                <a:solidFill>
                  <a:srgbClr val="2C5FEB"/>
                </a:solidFill>
              </a:rPr>
              <a:t>S2.1</a:t>
            </a:r>
            <a:r>
              <a:rPr lang="fi-FI" sz="2800" b="1" i="0" u="none" strike="noStrike" dirty="0">
                <a:solidFill>
                  <a:srgbClr val="2C5FEB"/>
                </a:solidFill>
                <a:effectLst/>
              </a:rPr>
              <a:t> Kumpi ohjaa, sinä vai ajattelusi vinoumat? </a:t>
            </a:r>
            <a:r>
              <a:rPr lang="en-US" sz="2800" b="0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(</a:t>
            </a:r>
            <a:r>
              <a:rPr lang="en-US" sz="2800" b="0" i="0" u="none" strike="noStrike" dirty="0" err="1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itsenäinen</a:t>
            </a:r>
            <a:r>
              <a:rPr lang="en-US" sz="2800" b="0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2800" b="0" i="0" u="none" strike="noStrike" dirty="0" err="1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tehtävä</a:t>
            </a:r>
            <a:r>
              <a:rPr lang="en-US" sz="2800" b="0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)</a:t>
            </a:r>
            <a:br>
              <a:rPr lang="fi-FI" sz="2800" dirty="0">
                <a:solidFill>
                  <a:srgbClr val="2C5FEB"/>
                </a:solidFill>
              </a:rPr>
            </a:br>
            <a:r>
              <a:rPr lang="fi-FI" sz="2800" dirty="0">
                <a:solidFill>
                  <a:srgbClr val="2C5FEB"/>
                </a:solidFill>
              </a:rPr>
              <a:t>S2.2</a:t>
            </a:r>
            <a:r>
              <a:rPr lang="fi-FI" sz="2800" b="1" i="0" u="none" strike="noStrike" dirty="0">
                <a:solidFill>
                  <a:srgbClr val="2C5FEB"/>
                </a:solidFill>
                <a:effectLst/>
              </a:rPr>
              <a:t> Nyt tarvitaan </a:t>
            </a:r>
            <a:r>
              <a:rPr lang="fi-FI" sz="2800" b="1" i="0" u="none" strike="noStrike" dirty="0" err="1">
                <a:solidFill>
                  <a:srgbClr val="2C5FEB"/>
                </a:solidFill>
                <a:effectLst/>
              </a:rPr>
              <a:t>breikkii</a:t>
            </a:r>
            <a:r>
              <a:rPr lang="fi-FI" sz="2800" b="1" i="0" u="none" strike="noStrike" dirty="0">
                <a:solidFill>
                  <a:srgbClr val="2C5FEB"/>
                </a:solidFill>
                <a:effectLst/>
              </a:rPr>
              <a:t>, pidetään Erätauko! </a:t>
            </a:r>
            <a:r>
              <a:rPr lang="en-US" sz="2800" b="0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(</a:t>
            </a:r>
            <a:r>
              <a:rPr lang="en-US" sz="2800" b="0" i="0" u="none" strike="noStrike" dirty="0" err="1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yhteisöllinen</a:t>
            </a:r>
            <a:r>
              <a:rPr lang="en-US" sz="2800" b="0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2800" b="0" i="0" u="none" strike="noStrike" dirty="0" err="1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tehtävä</a:t>
            </a:r>
            <a:r>
              <a:rPr lang="en-US" sz="2800" b="0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)</a:t>
            </a:r>
            <a:br>
              <a:rPr lang="fi-FI" sz="2800" b="0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</a:br>
            <a:r>
              <a:rPr lang="fi-FI" sz="2800" dirty="0">
                <a:solidFill>
                  <a:srgbClr val="2C5FEB"/>
                </a:solidFill>
              </a:rPr>
              <a:t>S2.3</a:t>
            </a:r>
            <a:r>
              <a:rPr lang="fi-FI" sz="2800" b="1" i="0" u="none" strike="noStrike" dirty="0">
                <a:solidFill>
                  <a:srgbClr val="2C5FEB"/>
                </a:solidFill>
                <a:effectLst/>
              </a:rPr>
              <a:t> Olen toimittaja ja saan tehdä työtäni? </a:t>
            </a:r>
            <a:r>
              <a:rPr lang="en-US" sz="2800" b="0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(</a:t>
            </a:r>
            <a:r>
              <a:rPr lang="en-US" sz="2800" b="0" i="0" u="none" strike="noStrike" dirty="0" err="1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itsenäinen</a:t>
            </a:r>
            <a:r>
              <a:rPr lang="en-US" sz="2800" b="0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2800" b="0" i="0" u="none" strike="noStrike" dirty="0" err="1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tehtävä</a:t>
            </a:r>
            <a:r>
              <a:rPr lang="en-US" sz="2800" b="0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)</a:t>
            </a:r>
            <a:r>
              <a:rPr lang="fi-FI" sz="2800" b="1" i="0" u="none" strike="noStrike" dirty="0">
                <a:solidFill>
                  <a:srgbClr val="2C5FEB"/>
                </a:solidFill>
                <a:effectLst/>
              </a:rPr>
              <a:t> </a:t>
            </a:r>
            <a:endParaRPr lang="fi-FI" sz="2800" dirty="0">
              <a:solidFill>
                <a:srgbClr val="2C5FEB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2CD73D9-0A4F-3CD4-CAAA-909AACC4C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4058" y="295212"/>
            <a:ext cx="10307219" cy="778498"/>
          </a:xfrm>
        </p:spPr>
        <p:txBody>
          <a:bodyPr>
            <a:noAutofit/>
          </a:bodyPr>
          <a:lstStyle/>
          <a:p>
            <a:r>
              <a:rPr lang="fi-FI" sz="3200" b="1" i="0" u="none" strike="noStrike" dirty="0">
                <a:solidFill>
                  <a:srgbClr val="F55A23"/>
                </a:solidFill>
                <a:effectLst/>
                <a:latin typeface="+mj-lt"/>
              </a:rPr>
              <a:t>S2 </a:t>
            </a:r>
            <a:r>
              <a:rPr lang="fi-FI" sz="3200" dirty="0">
                <a:solidFill>
                  <a:srgbClr val="F55A23"/>
                </a:solidFill>
                <a:latin typeface="+mj-lt"/>
              </a:rPr>
              <a:t>Demokraattinen</a:t>
            </a:r>
            <a:r>
              <a:rPr lang="fi-FI" sz="3200" b="1" i="0" u="none" strike="noStrike" dirty="0">
                <a:solidFill>
                  <a:srgbClr val="F55A23"/>
                </a:solidFill>
                <a:effectLst/>
                <a:latin typeface="+mj-lt"/>
              </a:rPr>
              <a:t> yhteiskunta ja sananvapaus</a:t>
            </a:r>
            <a:endParaRPr lang="en-FI" sz="3200" dirty="0">
              <a:solidFill>
                <a:srgbClr val="F55A2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40901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1011983"/>
          </a:xfrm>
        </p:spPr>
        <p:txBody>
          <a:bodyPr>
            <a:normAutofit fontScale="90000"/>
          </a:bodyPr>
          <a:lstStyle/>
          <a:p>
            <a:r>
              <a:rPr lang="fi-FI" sz="1800" b="0" dirty="0">
                <a:solidFill>
                  <a:schemeClr val="bg1">
                    <a:lumMod val="50000"/>
                  </a:schemeClr>
                </a:solidFill>
              </a:rPr>
              <a:t>S2.1 Itsenäinen tehtävä</a:t>
            </a:r>
            <a:br>
              <a:rPr lang="fi-FI" sz="1800" b="0" dirty="0">
                <a:solidFill>
                  <a:schemeClr val="tx1"/>
                </a:solidFill>
              </a:rPr>
            </a:br>
            <a:r>
              <a:rPr lang="fi-FI" dirty="0"/>
              <a:t>Kumpi ohjaa, sinä vai ajattelusi vinoumat?</a:t>
            </a:r>
            <a:br>
              <a:rPr lang="fi-FI" dirty="0"/>
            </a:b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463" y="1377108"/>
            <a:ext cx="11549074" cy="4663307"/>
          </a:xfrm>
        </p:spPr>
        <p:txBody>
          <a:bodyPr>
            <a:norm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Tutki verkosta: Mitä tarkoittaa kognitiivinen vinouma (</a:t>
            </a:r>
            <a:r>
              <a:rPr lang="fi-FI" sz="18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cognitive</a:t>
            </a: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fi-FI" sz="18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bias</a:t>
            </a: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)? Kirjoita lyhyt selitys.</a:t>
            </a:r>
          </a:p>
          <a:p>
            <a:pPr lvl="1" fontAlgn="base">
              <a:spcBef>
                <a:spcPts val="0"/>
              </a:spcBef>
              <a:buFont typeface="+mj-lt"/>
              <a:buAutoNum type="arabicPeriod"/>
            </a:pPr>
            <a:endParaRPr lang="fi-FI" sz="14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Kirjoita esittelyteksti ja/tai kuva vähintään viidestä erilaista kognitiivisesta vinoumasta.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fi-FI" sz="18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Mieti ja kirjaa ylös esimerkkitilanteita, joissa huomaat näitä kognitiivisia vinoumia omassa elämässäsi, läheisissäsi tai mediassa.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fi-FI" sz="18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Analysoi havaintojasi ja pohdi, miten kognitiiviset harhat vaikuttavat ajatteluun ja päätöksentekoon. Mikä vaikutus vinoumilla voi olla yhteiskuntaan?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2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581732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1011983"/>
          </a:xfrm>
        </p:spPr>
        <p:txBody>
          <a:bodyPr>
            <a:normAutofit fontScale="90000"/>
          </a:bodyPr>
          <a:lstStyle/>
          <a:p>
            <a:r>
              <a:rPr lang="fi-FI" sz="1800" b="0" dirty="0">
                <a:solidFill>
                  <a:schemeClr val="bg1">
                    <a:lumMod val="50000"/>
                  </a:schemeClr>
                </a:solidFill>
              </a:rPr>
              <a:t>S2.2 Yhteisöllinen tehtävä, koko opetusryhmä</a:t>
            </a:r>
            <a:br>
              <a:rPr lang="fi-FI" sz="1800" b="0" dirty="0">
                <a:solidFill>
                  <a:schemeClr val="tx1"/>
                </a:solidFill>
              </a:rPr>
            </a:br>
            <a:r>
              <a:rPr lang="fi-FI" dirty="0"/>
              <a:t>Nyt tarvitaan </a:t>
            </a:r>
            <a:r>
              <a:rPr lang="fi-FI" dirty="0" err="1"/>
              <a:t>breikkii</a:t>
            </a:r>
            <a:r>
              <a:rPr lang="fi-FI" dirty="0"/>
              <a:t>, pidetään Erätauko! </a:t>
            </a:r>
            <a:br>
              <a:rPr lang="fi-FI" dirty="0"/>
            </a:br>
            <a:r>
              <a:rPr lang="fi-FI" sz="2000" b="0" dirty="0"/>
              <a:t>Somekeskustelu on kuumentunut, valeuutiset, trollit ja somekuplat vaivaavat.</a:t>
            </a:r>
            <a:br>
              <a:rPr lang="fi-FI" dirty="0"/>
            </a:b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868" y="1829569"/>
            <a:ext cx="11549074" cy="4163608"/>
          </a:xfrm>
        </p:spPr>
        <p:txBody>
          <a:bodyPr>
            <a:norm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Keskustellaan yhdessä, mitä tarkoittavat valeuutiset, trollit ja somekuplat.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fi-FI" sz="1800" dirty="0">
              <a:solidFill>
                <a:srgbClr val="000000"/>
              </a:solidFill>
              <a:latin typeface="+mj-lt"/>
            </a:endParaRPr>
          </a:p>
          <a:p>
            <a:pPr fontAlgn="base">
              <a:spcBef>
                <a:spcPts val="0"/>
              </a:spcBef>
              <a:buFont typeface="+mj-lt"/>
              <a:buAutoNum type="arabicPeriod"/>
            </a:pPr>
            <a:r>
              <a:rPr lang="fi-FI" sz="1800" dirty="0">
                <a:solidFill>
                  <a:srgbClr val="000000"/>
                </a:solidFill>
                <a:latin typeface="+mj-lt"/>
              </a:rPr>
              <a:t>Katsotaan a</a:t>
            </a: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lustus aiheeseen </a:t>
            </a:r>
            <a:r>
              <a:rPr lang="fi-FI" sz="18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esim</a:t>
            </a: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: Yle, 2023  </a:t>
            </a:r>
            <a:r>
              <a:rPr lang="fi-FI" sz="18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Deepfake</a:t>
            </a: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-videot voivat asiantuntijan mukaan vaikuttaa Suomessakin vaaleihin </a:t>
            </a:r>
            <a:r>
              <a:rPr lang="fi-FI" sz="1800" b="0" i="0" u="sng" strike="noStrike" dirty="0">
                <a:solidFill>
                  <a:srgbClr val="0563C1"/>
                </a:solidFill>
                <a:effectLst/>
                <a:latin typeface="+mj-lt"/>
                <a:hlinkClick r:id="rId3"/>
              </a:rPr>
              <a:t>https://youtu.be/Rkvhu2HKdR8?si=-tBu4_PxAAjtplM0</a:t>
            </a: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fi-FI" sz="18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Opettajan johdattaa keskusteluun avaamalla demokratian periaatteita ja esim. sananvapautta ja vaalien merkitystä. 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fi-FI" sz="18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800" dirty="0">
                <a:solidFill>
                  <a:srgbClr val="000000"/>
                </a:solidFill>
                <a:latin typeface="+mj-lt"/>
              </a:rPr>
              <a:t>K</a:t>
            </a:r>
            <a:r>
              <a:rPr lang="fi-FI" sz="1800" b="0" i="0" u="none" strike="noStrike" dirty="0">
                <a:solidFill>
                  <a:srgbClr val="000000"/>
                </a:solidFill>
                <a:effectLst/>
                <a:latin typeface="+mj-lt"/>
              </a:rPr>
              <a:t>eskustelkaa aiheesta: ”Vääristyneen keskustelukulttuurin merkitys demokratialle”. (Erätauko)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3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998740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1011983"/>
          </a:xfrm>
        </p:spPr>
        <p:txBody>
          <a:bodyPr>
            <a:normAutofit fontScale="90000"/>
          </a:bodyPr>
          <a:lstStyle/>
          <a:p>
            <a:r>
              <a:rPr lang="fi-FI" sz="1800" b="0" dirty="0">
                <a:solidFill>
                  <a:schemeClr val="bg1">
                    <a:lumMod val="50000"/>
                  </a:schemeClr>
                </a:solidFill>
              </a:rPr>
              <a:t>S2.2 Yhteisöllinen tehtävä, koko opetusryhmä</a:t>
            </a:r>
            <a:br>
              <a:rPr lang="fi-FI" sz="1800" b="0" dirty="0">
                <a:solidFill>
                  <a:schemeClr val="tx1"/>
                </a:solidFill>
              </a:rPr>
            </a:br>
            <a:r>
              <a:rPr lang="fi-FI" dirty="0"/>
              <a:t>Nyt tarvitaan </a:t>
            </a:r>
            <a:r>
              <a:rPr lang="fi-FI" dirty="0" err="1"/>
              <a:t>breikkii</a:t>
            </a:r>
            <a:r>
              <a:rPr lang="fi-FI" dirty="0"/>
              <a:t>, pidetään Erätauko! </a:t>
            </a:r>
            <a:br>
              <a:rPr lang="fi-FI" dirty="0"/>
            </a:br>
            <a:r>
              <a:rPr lang="fi-FI" sz="2000" b="0" dirty="0"/>
              <a:t>Somekeskustelu on kuumentunut, valeuutiset, trollit ja somekuplat vaivaavat.</a:t>
            </a:r>
            <a:br>
              <a:rPr lang="fi-FI" dirty="0"/>
            </a:b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868" y="1829569"/>
            <a:ext cx="11549074" cy="4163608"/>
          </a:xfrm>
        </p:spPr>
        <p:txBody>
          <a:bodyPr>
            <a:normAutofit fontScale="70000" lnSpcReduction="20000"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2100" b="0" i="0" u="none" strike="noStrike" dirty="0">
                <a:solidFill>
                  <a:srgbClr val="000000"/>
                </a:solidFill>
                <a:effectLst/>
                <a:latin typeface="+mj-lt"/>
              </a:rPr>
              <a:t>Asettakaa mahdollisuuksien mukaan tuolit rinkiin ja siirtäkää pöydät pois tieltä.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2100" b="0" i="0" u="none" strike="noStrike" dirty="0">
                <a:solidFill>
                  <a:srgbClr val="000000"/>
                </a:solidFill>
                <a:effectLst/>
                <a:latin typeface="+mj-lt"/>
              </a:rPr>
              <a:t>Erätauko on rakentava ja tasavertainen keskustelu, joka tähtää aiheen ja muiden ihmisten ymmärtämiseen, muttei yksimielisyyteen tai ratkaisuihin.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2100" b="0" i="0" u="none" strike="noStrike" dirty="0">
                <a:solidFill>
                  <a:srgbClr val="000000"/>
                </a:solidFill>
                <a:effectLst/>
                <a:latin typeface="+mj-lt"/>
              </a:rPr>
              <a:t>Keskustelun ohjaaja pitää huolta aikataulusta ja on vastuussa keskustelun tasavertaisuudesta ja rakentavuudesta.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2100" b="0" i="0" u="none" strike="noStrike" dirty="0">
                <a:solidFill>
                  <a:srgbClr val="000000"/>
                </a:solidFill>
                <a:effectLst/>
                <a:latin typeface="+mj-lt"/>
              </a:rPr>
              <a:t>Keskustelun ohjaaja huolehtii, että pelisääntöjä noudatetaan.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2100" b="0" i="0" u="none" strike="noStrike" dirty="0">
                <a:solidFill>
                  <a:srgbClr val="000000"/>
                </a:solidFill>
                <a:effectLst/>
                <a:latin typeface="+mj-lt"/>
              </a:rPr>
              <a:t>Erätauko-keskustelun kaava:</a:t>
            </a:r>
          </a:p>
          <a:p>
            <a:pPr lvl="1" fontAlgn="base">
              <a:spcBef>
                <a:spcPts val="0"/>
              </a:spcBef>
            </a:pPr>
            <a:r>
              <a:rPr lang="fi-FI" b="0" i="0" u="none" strike="noStrike" dirty="0">
                <a:solidFill>
                  <a:srgbClr val="000000"/>
                </a:solidFill>
                <a:effectLst/>
                <a:latin typeface="+mj-lt"/>
              </a:rPr>
              <a:t>Kerrataan rakentavan keskustelun pelisäännöt: kuuntele, liity, puhu omasta kokemuksesta, ole läsnä ja kunnioita, etsi ja kokoa</a:t>
            </a:r>
          </a:p>
          <a:p>
            <a:pPr lvl="1" fontAlgn="base">
              <a:spcBef>
                <a:spcPts val="0"/>
              </a:spcBef>
            </a:pPr>
            <a:r>
              <a:rPr lang="fi-FI" b="0" i="0" u="none" strike="noStrike" dirty="0">
                <a:solidFill>
                  <a:srgbClr val="000000"/>
                </a:solidFill>
                <a:effectLst/>
                <a:latin typeface="+mj-lt"/>
              </a:rPr>
              <a:t>Pariporina tai jokaisen oma pohdinta</a:t>
            </a:r>
          </a:p>
          <a:p>
            <a:pPr lvl="1" fontAlgn="base">
              <a:spcBef>
                <a:spcPts val="0"/>
              </a:spcBef>
            </a:pPr>
            <a:r>
              <a:rPr lang="fi-FI" b="0" i="0" u="none" strike="noStrike" dirty="0">
                <a:solidFill>
                  <a:srgbClr val="000000"/>
                </a:solidFill>
                <a:effectLst/>
                <a:latin typeface="+mj-lt"/>
              </a:rPr>
              <a:t>Yhteinen keskustelu</a:t>
            </a:r>
          </a:p>
          <a:p>
            <a:pPr lvl="1" fontAlgn="base">
              <a:spcBef>
                <a:spcPts val="0"/>
              </a:spcBef>
            </a:pPr>
            <a:r>
              <a:rPr lang="fi-FI" b="0" i="0" u="none" strike="noStrike" dirty="0">
                <a:solidFill>
                  <a:srgbClr val="000000"/>
                </a:solidFill>
                <a:effectLst/>
                <a:latin typeface="+mj-lt"/>
              </a:rPr>
              <a:t>Keskustelun syventäminen</a:t>
            </a:r>
          </a:p>
          <a:p>
            <a:pPr lvl="1" fontAlgn="base">
              <a:spcBef>
                <a:spcPts val="0"/>
              </a:spcBef>
            </a:pPr>
            <a:r>
              <a:rPr lang="fi-FI" b="0" i="0" u="none" strike="noStrike" dirty="0">
                <a:solidFill>
                  <a:srgbClr val="000000"/>
                </a:solidFill>
                <a:effectLst/>
                <a:latin typeface="+mj-lt"/>
              </a:rPr>
              <a:t>Pariporina tai jokaisen oma pohdinta</a:t>
            </a:r>
          </a:p>
          <a:p>
            <a:pPr lvl="1" fontAlgn="base">
              <a:spcBef>
                <a:spcPts val="0"/>
              </a:spcBef>
            </a:pPr>
            <a:r>
              <a:rPr lang="fi-FI" b="0" i="0" u="none" strike="noStrike" dirty="0">
                <a:solidFill>
                  <a:srgbClr val="000000"/>
                </a:solidFill>
                <a:effectLst/>
                <a:latin typeface="+mj-lt"/>
              </a:rPr>
              <a:t>Yhteinen keskustelu</a:t>
            </a:r>
          </a:p>
          <a:p>
            <a:pPr lvl="1" fontAlgn="base">
              <a:spcBef>
                <a:spcPts val="0"/>
              </a:spcBef>
            </a:pPr>
            <a:r>
              <a:rPr lang="fi-FI" b="0" i="0" u="none" strike="noStrike" dirty="0">
                <a:solidFill>
                  <a:srgbClr val="000000"/>
                </a:solidFill>
                <a:effectLst/>
                <a:latin typeface="+mj-lt"/>
              </a:rPr>
              <a:t>Omien oivallusten kirjoittaminen</a:t>
            </a:r>
          </a:p>
          <a:p>
            <a:pPr lvl="1" fontAlgn="base">
              <a:spcBef>
                <a:spcPts val="0"/>
              </a:spcBef>
            </a:pPr>
            <a:r>
              <a:rPr lang="fi-FI" b="0" i="0" u="none" strike="noStrike" dirty="0">
                <a:solidFill>
                  <a:srgbClr val="000000"/>
                </a:solidFill>
                <a:effectLst/>
                <a:latin typeface="+mj-lt"/>
              </a:rPr>
              <a:t>Omien oivallusten jakaminen muiden kanssa</a:t>
            </a:r>
          </a:p>
          <a:p>
            <a:pPr lvl="1" fontAlgn="base">
              <a:spcBef>
                <a:spcPts val="0"/>
              </a:spcBef>
            </a:pPr>
            <a:r>
              <a:rPr lang="fi-FI" b="0" i="0" u="none" strike="noStrike" dirty="0">
                <a:solidFill>
                  <a:srgbClr val="000000"/>
                </a:solidFill>
                <a:effectLst/>
                <a:latin typeface="+mj-lt"/>
              </a:rPr>
              <a:t>Pohditaan yhdessä, miten tästä eteenpäin</a:t>
            </a:r>
          </a:p>
          <a:p>
            <a:pPr lvl="1" fontAlgn="base">
              <a:spcBef>
                <a:spcPts val="0"/>
              </a:spcBef>
            </a:pPr>
            <a:r>
              <a:rPr lang="fi-FI" b="0" i="0" u="none" strike="noStrike" dirty="0">
                <a:solidFill>
                  <a:srgbClr val="000000"/>
                </a:solidFill>
                <a:effectLst/>
                <a:latin typeface="+mj-lt"/>
              </a:rPr>
              <a:t>Keskustelu päätetään kiitokseen</a:t>
            </a:r>
            <a:endParaRPr lang="fi-FI" sz="1400" b="0" i="0" u="none" strike="noStrike" dirty="0">
              <a:solidFill>
                <a:srgbClr val="000000"/>
              </a:solidFill>
              <a:effectLst/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4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529168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1011983"/>
          </a:xfrm>
        </p:spPr>
        <p:txBody>
          <a:bodyPr>
            <a:normAutofit fontScale="90000"/>
          </a:bodyPr>
          <a:lstStyle/>
          <a:p>
            <a:r>
              <a:rPr lang="fi-FI" sz="1800" b="0" dirty="0">
                <a:solidFill>
                  <a:schemeClr val="bg1">
                    <a:lumMod val="50000"/>
                  </a:schemeClr>
                </a:solidFill>
              </a:rPr>
              <a:t>S2.3 Itsenäinen tehtävä</a:t>
            </a:r>
            <a:br>
              <a:rPr lang="fi-FI" sz="1800" b="0" dirty="0">
                <a:solidFill>
                  <a:schemeClr val="tx1"/>
                </a:solidFill>
              </a:rPr>
            </a:br>
            <a:r>
              <a:rPr lang="fi-FI" dirty="0"/>
              <a:t>Olen toimittaja ja saan tehdä työtäni? </a:t>
            </a:r>
            <a:br>
              <a:rPr lang="fi-FI" dirty="0"/>
            </a:b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463" y="1377108"/>
            <a:ext cx="11549074" cy="4663307"/>
          </a:xfrm>
        </p:spPr>
        <p:txBody>
          <a:bodyPr>
            <a:norm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Lue toimittaja Ida Erämaan kirjoittamaan artikkeli: </a:t>
            </a:r>
            <a:r>
              <a:rPr lang="fi-FI" sz="1600" b="0" i="0" u="sng" strike="noStrike" dirty="0">
                <a:solidFill>
                  <a:srgbClr val="1155CC"/>
                </a:solidFill>
                <a:effectLst/>
                <a:latin typeface="+mj-lt"/>
                <a:hlinkClick r:id="rId3"/>
              </a:rPr>
              <a:t>Näkökulma: Perussuomalaiset patistamassa toimittajia takaisin Kekkosen ruotuun (iltalehti.fi)</a:t>
            </a:r>
            <a:endParaRPr lang="fi-FI" sz="16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lvl="1" fontAlgn="base">
              <a:spcBef>
                <a:spcPts val="0"/>
              </a:spcBef>
            </a:pP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Mikä on artikkelin ydinviesti?</a:t>
            </a:r>
          </a:p>
          <a:p>
            <a:pPr marL="457200" lvl="1" indent="0" fontAlgn="base">
              <a:spcBef>
                <a:spcPts val="0"/>
              </a:spcBef>
              <a:buNone/>
            </a:pPr>
            <a:endParaRPr lang="fi-FI" sz="16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Katso videon Ida Erämaan </a:t>
            </a:r>
            <a:r>
              <a:rPr lang="fi-FI" sz="16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maalitukseen</a:t>
            </a: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 liittyvä osio (videon alkuosa, kesto n. 31 min): </a:t>
            </a:r>
            <a:r>
              <a:rPr lang="fi-FI" sz="1600" b="0" i="0" u="sng" strike="noStrike" dirty="0">
                <a:solidFill>
                  <a:srgbClr val="1155CC"/>
                </a:solidFill>
                <a:effectLst/>
                <a:latin typeface="+mj-lt"/>
                <a:hlinkClick r:id="rId4"/>
              </a:rPr>
              <a:t>6.7.2023: </a:t>
            </a:r>
            <a:r>
              <a:rPr lang="fi-FI" sz="1600" b="0" i="0" u="sng" strike="noStrike" dirty="0" err="1">
                <a:solidFill>
                  <a:srgbClr val="1155CC"/>
                </a:solidFill>
                <a:effectLst/>
                <a:latin typeface="+mj-lt"/>
                <a:hlinkClick r:id="rId4"/>
              </a:rPr>
              <a:t>Maalitus</a:t>
            </a:r>
            <a:r>
              <a:rPr lang="fi-FI" sz="1600" b="0" i="0" u="sng" strike="noStrike" dirty="0">
                <a:solidFill>
                  <a:srgbClr val="1155CC"/>
                </a:solidFill>
                <a:effectLst/>
                <a:latin typeface="+mj-lt"/>
                <a:hlinkClick r:id="rId4"/>
              </a:rPr>
              <a:t>, Ranskan mellakat, toimittaja arkussa (youtube.com)</a:t>
            </a: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 ja vastaa kysymyksiin:</a:t>
            </a:r>
          </a:p>
          <a:p>
            <a:pPr lvl="1" fontAlgn="base">
              <a:spcBef>
                <a:spcPts val="0"/>
              </a:spcBef>
            </a:pP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Artikkeli on nimetty Näkökulmaksi. Mitä näkökulma tarkoittaa?</a:t>
            </a:r>
          </a:p>
          <a:p>
            <a:pPr lvl="1" fontAlgn="base">
              <a:spcBef>
                <a:spcPts val="0"/>
              </a:spcBef>
            </a:pP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Ida joutui artikkelin jälkeen </a:t>
            </a:r>
            <a:r>
              <a:rPr lang="fi-FI" sz="16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maalituksen</a:t>
            </a: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 kohteeksi. Mitä </a:t>
            </a:r>
            <a:r>
              <a:rPr lang="fi-FI" sz="16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maalitus</a:t>
            </a: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 tarkoittaa? Mitä seurauksia </a:t>
            </a:r>
            <a:r>
              <a:rPr lang="fi-FI" sz="16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maalituksella</a:t>
            </a: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 voi olla kohteelle? Voit etsiä lisätietoa Ida </a:t>
            </a:r>
            <a:r>
              <a:rPr lang="fi-FI" sz="16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Erämään</a:t>
            </a: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 tapaukseen liittyen verkosta.</a:t>
            </a:r>
          </a:p>
          <a:p>
            <a:pPr marL="457200" lvl="1" indent="0" fontAlgn="base">
              <a:spcBef>
                <a:spcPts val="0"/>
              </a:spcBef>
              <a:buNone/>
            </a:pPr>
            <a:endParaRPr lang="fi-FI" sz="16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 startAt="4"/>
            </a:pPr>
            <a:r>
              <a:rPr lang="fi-FI" sz="1600" dirty="0">
                <a:solidFill>
                  <a:srgbClr val="000000"/>
                </a:solidFill>
                <a:latin typeface="+mj-lt"/>
              </a:rPr>
              <a:t>J</a:t>
            </a: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os sinä olisit nuori kesätoimittaja, mistä asioista sinä haluaisit kirjoittaa? </a:t>
            </a:r>
          </a:p>
          <a:p>
            <a:pPr lvl="1" fontAlgn="base">
              <a:spcBef>
                <a:spcPts val="0"/>
              </a:spcBef>
            </a:pP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Millaisia aihepiirit voisivat lukijoissa synnyttää?</a:t>
            </a:r>
          </a:p>
          <a:p>
            <a:pPr lvl="1" fontAlgn="base">
              <a:spcBef>
                <a:spcPts val="0"/>
              </a:spcBef>
            </a:pP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Millainen vaikutus reaktioilla olisi sinuun ja työhösi toimittajana?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</a:pPr>
            <a:endParaRPr lang="fi-FI" sz="18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5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938714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dia ja demokrati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C5FEB"/>
      </a:accent1>
      <a:accent2>
        <a:srgbClr val="F55923"/>
      </a:accent2>
      <a:accent3>
        <a:srgbClr val="51D2B3"/>
      </a:accent3>
      <a:accent4>
        <a:srgbClr val="FFFF53"/>
      </a:accent4>
      <a:accent5>
        <a:srgbClr val="46FFFF"/>
      </a:accent5>
      <a:accent6>
        <a:srgbClr val="F599EA"/>
      </a:accent6>
      <a:hlink>
        <a:srgbClr val="2C5FEB"/>
      </a:hlink>
      <a:folHlink>
        <a:srgbClr val="2C5FE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393</TotalTime>
  <Words>523</Words>
  <Application>Microsoft Office PowerPoint</Application>
  <PresentationFormat>Laajakuva</PresentationFormat>
  <Paragraphs>56</Paragraphs>
  <Slides>5</Slides>
  <Notes>5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 Tehtävät S2.1 Kumpi ohjaa, sinä vai ajattelusi vinoumat? (itsenäinen tehtävä) S2.2 Nyt tarvitaan breikkii, pidetään Erätauko! (yhteisöllinen tehtävä) S2.3 Olen toimittaja ja saan tehdä työtäni? (itsenäinen tehtävä) </vt:lpstr>
      <vt:lpstr>S2.1 Itsenäinen tehtävä Kumpi ohjaa, sinä vai ajattelusi vinoumat? </vt:lpstr>
      <vt:lpstr>S2.2 Yhteisöllinen tehtävä, koko opetusryhmä Nyt tarvitaan breikkii, pidetään Erätauko!  Somekeskustelu on kuumentunut, valeuutiset, trollit ja somekuplat vaivaavat. </vt:lpstr>
      <vt:lpstr>S2.2 Yhteisöllinen tehtävä, koko opetusryhmä Nyt tarvitaan breikkii, pidetään Erätauko!  Somekeskustelu on kuumentunut, valeuutiset, trollit ja somekuplat vaivaavat. </vt:lpstr>
      <vt:lpstr>S2.3 Itsenäinen tehtävä Olen toimittaja ja saan tehdä työtäni?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Juuso Koponen</dc:creator>
  <cp:lastModifiedBy>Pauliina Grönholm</cp:lastModifiedBy>
  <cp:revision>26</cp:revision>
  <dcterms:created xsi:type="dcterms:W3CDTF">2024-01-17T18:17:33Z</dcterms:created>
  <dcterms:modified xsi:type="dcterms:W3CDTF">2024-03-08T09:50:19Z</dcterms:modified>
</cp:coreProperties>
</file>