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6"/>
  </p:notesMasterIdLst>
  <p:handoutMasterIdLst>
    <p:handoutMasterId r:id="rId7"/>
  </p:handoutMasterIdLst>
  <p:sldIdLst>
    <p:sldId id="258" r:id="rId2"/>
    <p:sldId id="257" r:id="rId3"/>
    <p:sldId id="264" r:id="rId4"/>
    <p:sldId id="26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5A23"/>
    <a:srgbClr val="FFFFFF"/>
    <a:srgbClr val="2C5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7751" autoAdjust="0"/>
  </p:normalViewPr>
  <p:slideViewPr>
    <p:cSldViewPr snapToGrid="0">
      <p:cViewPr varScale="1">
        <p:scale>
          <a:sx n="68" d="100"/>
          <a:sy n="68" d="100"/>
        </p:scale>
        <p:origin x="6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ina Grönholm" userId="0a38b011-d2b4-40cc-b902-f712baf337e4" providerId="ADAL" clId="{2A021C70-D141-49AC-8AD3-80499565C8A0}"/>
    <pc:docChg chg="delSld">
      <pc:chgData name="Pauliina Grönholm" userId="0a38b011-d2b4-40cc-b902-f712baf337e4" providerId="ADAL" clId="{2A021C70-D141-49AC-8AD3-80499565C8A0}" dt="2024-03-08T09:49:07.741" v="1" actId="47"/>
      <pc:docMkLst>
        <pc:docMk/>
      </pc:docMkLst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0" sldId="256"/>
        </pc:sldMkLst>
      </pc:sldChg>
      <pc:sldChg chg="del">
        <pc:chgData name="Pauliina Grönholm" userId="0a38b011-d2b4-40cc-b902-f712baf337e4" providerId="ADAL" clId="{2A021C70-D141-49AC-8AD3-80499565C8A0}" dt="2024-03-08T09:48:58.746" v="0" actId="2696"/>
        <pc:sldMkLst>
          <pc:docMk/>
          <pc:sldMk cId="1809991626" sldId="263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2140901648" sldId="265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3581732920" sldId="267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2938714126" sldId="268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2998740526" sldId="269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903475580" sldId="270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2462456754" sldId="271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926919948" sldId="272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2136391545" sldId="273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3273190058" sldId="274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4067446840" sldId="275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4151025094" sldId="276"/>
        </pc:sldMkLst>
      </pc:sldChg>
      <pc:sldChg chg="del">
        <pc:chgData name="Pauliina Grönholm" userId="0a38b011-d2b4-40cc-b902-f712baf337e4" providerId="ADAL" clId="{2A021C70-D141-49AC-8AD3-80499565C8A0}" dt="2024-03-08T09:49:07.741" v="1" actId="47"/>
        <pc:sldMkLst>
          <pc:docMk/>
          <pc:sldMk cId="529168102" sldId="27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474887-189B-BC65-2B30-584254F31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05817-6F62-AB1E-96BB-B12A452ED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9C7F4-79FA-D547-AFAC-15304F2C962D}" type="datetimeFigureOut">
              <a:rPr lang="en-FI" smtClean="0"/>
              <a:t>03/08/2024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8CF66-D75E-AF22-7AFF-8E39C629F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486A1-C915-D820-BD05-71E8E47A4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8F978-4BBD-584E-A2E5-A05DCA37C41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53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62E2-E0BD-0A4C-B574-230ACDC82BA2}" type="datetimeFigureOut">
              <a:rPr lang="en-FI" smtClean="0"/>
              <a:t>03/08/2024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3CAB3-F9C8-DA46-AB14-91C0B25C527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85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le.fi/aihe/a/20-10003777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85162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Miten tehdään käänteinen kuvahaku? Hyviä ohjeita täällä: Yle Digitreenit, 2023. </a:t>
            </a:r>
            <a:r>
              <a:rPr lang="fi-FI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Käänteinen kuvahaku voi paljastaa feikkiuutisen tai nettihuijarin – näin Googlen kuvahaku toimii – Digitreenit – yle.fi</a:t>
            </a:r>
            <a:r>
              <a:rPr lang="fi-FI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48931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Tehtävän taustalla S1.1 tuotos: somepäivitys disinformaatiosta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Opettaja rikastaa keskustelua disinformaation tunnistamisen käytänteistä ja hyvistä tiedonlähteistä</a:t>
            </a:r>
          </a:p>
          <a:p>
            <a:pPr marL="221399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journalistin ohjeita noudattavan media</a:t>
            </a:r>
          </a:p>
          <a:p>
            <a:pPr marL="221399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tieteellinen, tutkittu tieto</a:t>
            </a:r>
          </a:p>
          <a:p>
            <a:pPr marL="221399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koulutuksen ja yleissivistyksen merkitys tiedon kriittisessä arvioinnissa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86801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96378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3A0BD33-8BF5-DEF9-ABCB-1A661FAFE8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0"/>
            <a:ext cx="6638925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915230" cy="4014413"/>
          </a:xfrm>
          <a:prstGeom prst="rect">
            <a:avLst/>
          </a:prstGeom>
        </p:spPr>
        <p:txBody>
          <a:bodyPr anchor="t"/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4881505" cy="77849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grpSp>
        <p:nvGrpSpPr>
          <p:cNvPr id="12" name="Group 11" descr="Mediajademokratia.fi">
            <a:extLst>
              <a:ext uri="{FF2B5EF4-FFF2-40B4-BE49-F238E27FC236}">
                <a16:creationId xmlns:a16="http://schemas.microsoft.com/office/drawing/2014/main" id="{2305A65D-45E1-B805-0EC9-9016339B20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564" y="5313407"/>
            <a:ext cx="4788000" cy="1006388"/>
            <a:chOff x="431012" y="5451412"/>
            <a:chExt cx="4470835" cy="939800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EA236EAB-3E73-60EA-7A7F-3E4A1059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5447" y="5451412"/>
              <a:ext cx="1676400" cy="9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C5BF12-2999-7C63-C17F-12EF8ACC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12" y="5697611"/>
              <a:ext cx="2470441" cy="22370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EDEB2-5E33-89E1-8629-5C99DEE919A5}"/>
              </a:ext>
            </a:extLst>
          </p:cNvPr>
          <p:cNvSpPr/>
          <p:nvPr userDrawn="1"/>
        </p:nvSpPr>
        <p:spPr>
          <a:xfrm>
            <a:off x="0" y="6319795"/>
            <a:ext cx="12192000" cy="538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514663-C92D-0102-E122-85BDAB5B9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45200"/>
            <a:ext cx="3009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3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500"/>
            </a:lvl1pPr>
            <a:lvl2pPr>
              <a:lnSpc>
                <a:spcPct val="120000"/>
              </a:lnSpc>
              <a:defRPr sz="21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0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58" y="1197058"/>
            <a:ext cx="5553894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97058"/>
            <a:ext cx="5375030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139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1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96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58" y="1196787"/>
            <a:ext cx="11549074" cy="49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A6EEE5-965A-B54C-A433-58CA17427F26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901C77F-C494-7489-DCF2-3F7EA2C4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0705014" cy="652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73303-53EC-DE5C-100F-493456863E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68000" y="0"/>
            <a:ext cx="1524000" cy="187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40D56E-5BBD-0994-6B83-9609B67A61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004" y="6250305"/>
            <a:ext cx="3240000" cy="518256"/>
            <a:chOff x="347004" y="6222169"/>
            <a:chExt cx="3799151" cy="607695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1157B22E-E170-27BC-FD5E-A1396D33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2069" y="6222169"/>
              <a:ext cx="1084086" cy="607695"/>
            </a:xfrm>
            <a:prstGeom prst="rect">
              <a:avLst/>
            </a:prstGeom>
          </p:spPr>
        </p:pic>
        <p:pic>
          <p:nvPicPr>
            <p:cNvPr id="14" name="Picture 13" descr="Mediajademokratia.fi">
              <a:extLst>
                <a:ext uri="{FF2B5EF4-FFF2-40B4-BE49-F238E27FC236}">
                  <a16:creationId xmlns:a16="http://schemas.microsoft.com/office/drawing/2014/main" id="{243523C9-497B-C390-E1B5-90EAEE69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004" y="6436818"/>
              <a:ext cx="2042984" cy="184979"/>
            </a:xfrm>
            <a:prstGeom prst="rect">
              <a:avLst/>
            </a:prstGeom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D683F5-A3CC-EDE6-FA7B-2ECAAAB43B2A}"/>
              </a:ext>
            </a:extLst>
          </p:cNvPr>
          <p:cNvSpPr txBox="1">
            <a:spLocks/>
          </p:cNvSpPr>
          <p:nvPr userDrawn="1"/>
        </p:nvSpPr>
        <p:spPr>
          <a:xfrm>
            <a:off x="4241733" y="6326870"/>
            <a:ext cx="43632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/>
              <a:t>Creative Commons Nimeä 4.0 Kansainvälinen</a:t>
            </a:r>
          </a:p>
        </p:txBody>
      </p:sp>
    </p:spTree>
    <p:extLst>
      <p:ext uri="{BB962C8B-B14F-4D97-AF65-F5344CB8AC3E}">
        <p14:creationId xmlns:p14="http://schemas.microsoft.com/office/powerpoint/2010/main" val="385580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4" r:id="rId3"/>
    <p:sldLayoutId id="2147483726" r:id="rId4"/>
    <p:sldLayoutId id="214748372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jsn.fi/journalistin-ohjee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9E56ED-4E3F-6B9C-1D3A-ADC714FA9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9207962" cy="4014413"/>
          </a:xfrm>
        </p:spPr>
        <p:txBody>
          <a:bodyPr/>
          <a:lstStyle/>
          <a:p>
            <a:br>
              <a:rPr lang="fi-FI" dirty="0"/>
            </a:br>
            <a:r>
              <a:rPr lang="fi-FI" dirty="0"/>
              <a:t>Tehtävät</a:t>
            </a:r>
            <a:br>
              <a:rPr lang="fi-FI" dirty="0"/>
            </a:br>
            <a:r>
              <a:rPr lang="fi-FI" sz="3200" dirty="0">
                <a:solidFill>
                  <a:srgbClr val="2C5FEB"/>
                </a:solidFill>
              </a:rPr>
              <a:t>S1.1 </a:t>
            </a:r>
            <a:r>
              <a:rPr lang="en-US" sz="32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Uskon</a:t>
            </a:r>
            <a:r>
              <a:rPr lang="en-US" sz="32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sz="32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kun</a:t>
            </a:r>
            <a:r>
              <a:rPr lang="en-US" sz="32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32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näen</a:t>
            </a:r>
            <a:r>
              <a:rPr lang="en-US" sz="32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? </a:t>
            </a:r>
            <a:r>
              <a:rPr lang="en-US" sz="32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US" sz="32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itsenäinen</a:t>
            </a:r>
            <a:r>
              <a:rPr lang="en-US" sz="32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32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tehtävä</a:t>
            </a:r>
            <a:r>
              <a:rPr lang="en-US" sz="32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)</a:t>
            </a:r>
            <a:br>
              <a:rPr lang="fi-FI" sz="3200" dirty="0">
                <a:solidFill>
                  <a:srgbClr val="2C5FEB"/>
                </a:solidFill>
              </a:rPr>
            </a:br>
            <a:r>
              <a:rPr lang="fi-FI" sz="3200" dirty="0">
                <a:solidFill>
                  <a:srgbClr val="2C5FEB"/>
                </a:solidFill>
              </a:rPr>
              <a:t>S1.2 </a:t>
            </a:r>
            <a:r>
              <a:rPr lang="en-US" sz="32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Totta</a:t>
            </a:r>
            <a:r>
              <a:rPr lang="en-US" sz="32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32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vai</a:t>
            </a:r>
            <a:r>
              <a:rPr lang="en-US" sz="32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32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tarua</a:t>
            </a:r>
            <a:r>
              <a:rPr lang="en-US" sz="32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? </a:t>
            </a:r>
            <a:r>
              <a:rPr lang="en-US" sz="32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US" sz="32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yhteisöllinen</a:t>
            </a:r>
            <a:r>
              <a:rPr lang="en-US" sz="32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32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tehtävä</a:t>
            </a:r>
            <a:r>
              <a:rPr lang="en-US" sz="32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)</a:t>
            </a:r>
            <a:br>
              <a:rPr lang="fi-FI" sz="3200" dirty="0">
                <a:solidFill>
                  <a:srgbClr val="2C5FEB"/>
                </a:solidFill>
              </a:rPr>
            </a:br>
            <a:r>
              <a:rPr lang="fi-FI" sz="3200" dirty="0">
                <a:solidFill>
                  <a:srgbClr val="2C5FEB"/>
                </a:solidFill>
              </a:rPr>
              <a:t>S1.3 </a:t>
            </a:r>
            <a:r>
              <a:rPr lang="en-US" sz="32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Uutisen</a:t>
            </a:r>
            <a:r>
              <a:rPr lang="en-US" sz="32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32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anatomia</a:t>
            </a:r>
            <a:r>
              <a:rPr lang="en-US" sz="32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32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US" sz="32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yhteisöllinen</a:t>
            </a:r>
            <a:r>
              <a:rPr lang="en-US" sz="32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32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tehtävä</a:t>
            </a:r>
            <a:r>
              <a:rPr lang="en-US" sz="32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)</a:t>
            </a:r>
            <a:endParaRPr lang="fi-FI" sz="3200" b="0" dirty="0">
              <a:solidFill>
                <a:srgbClr val="2C5FEB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CD73D9-0A4F-3CD4-CAAA-909AACC4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9833493" cy="778498"/>
          </a:xfrm>
        </p:spPr>
        <p:txBody>
          <a:bodyPr>
            <a:noAutofit/>
          </a:bodyPr>
          <a:lstStyle/>
          <a:p>
            <a:r>
              <a:rPr lang="fi-FI" sz="3200" b="1" i="0" u="none" strike="noStrike" dirty="0">
                <a:solidFill>
                  <a:srgbClr val="F55A23"/>
                </a:solidFill>
                <a:effectLst/>
                <a:latin typeface="+mj-lt"/>
              </a:rPr>
              <a:t>S1 Arkielämä, oman elämän hallinta ja media</a:t>
            </a:r>
            <a:endParaRPr lang="en-FI" sz="3200" dirty="0">
              <a:solidFill>
                <a:srgbClr val="F55A2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4346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S1.1 Itsenäinen tehtävä</a:t>
            </a:r>
            <a:br>
              <a:rPr lang="fi-FI" sz="1800" b="0" dirty="0">
                <a:solidFill>
                  <a:schemeClr val="tx1"/>
                </a:solidFill>
              </a:rPr>
            </a:br>
            <a:r>
              <a:rPr lang="fi-FI" sz="3100" dirty="0"/>
              <a:t>Uskon, kun näen? </a:t>
            </a:r>
            <a:r>
              <a:rPr lang="fi-FI" sz="2700" b="0" dirty="0"/>
              <a:t>Disinformaation tunnistaminen on taitolaji.</a:t>
            </a:r>
            <a:br>
              <a:rPr lang="fi-FI" sz="2700" dirty="0"/>
            </a:br>
            <a:endParaRPr lang="en-FI"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 fontScale="92500" lnSpcReduction="1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dirty="0">
                <a:solidFill>
                  <a:srgbClr val="000000"/>
                </a:solidFill>
                <a:latin typeface="+mj-lt"/>
              </a:rPr>
              <a:t>Oletko 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nähnyt Greta </a:t>
            </a:r>
            <a:r>
              <a:rPr lang="fi-FI" sz="18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Thunbergin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 kehuvan vegaanisia käsikranaatteja? Tai kuullut Sauli Niinistön laulavan Taulut-biisiä? Entäpä paavin pukeutuvan kuuluisan muotibrändin valkoiseen toppatakkiin? </a:t>
            </a:r>
          </a:p>
          <a:p>
            <a:pPr marL="457200" lvl="1" indent="0" fontAlgn="base">
              <a:spcBef>
                <a:spcPts val="0"/>
              </a:spcBef>
              <a:buNone/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+mj-lt"/>
              </a:rPr>
              <a:t>Etsi yllä olevat tekoälyllä tehdyt väärennetyt kuvat ja videot hakukoneen hauilla (esim. Google).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Miten oikean uutisen tai kuvan voi erottaa väärennetystä? </a:t>
            </a:r>
          </a:p>
          <a:p>
            <a:pPr lvl="1" fontAlgn="base">
              <a:spcBef>
                <a:spcPts val="0"/>
              </a:spcBef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+mj-lt"/>
              </a:rPr>
              <a:t>Etsi ja kokeile erilaisia ohjeita, työkaluja ja menetelmiä tiedon luotettavuuden arvioimiseen. Mitä ohjeita löydät erilaisilta verkkosivuilta? </a:t>
            </a:r>
          </a:p>
          <a:p>
            <a:pPr lvl="1" fontAlgn="base">
              <a:spcBef>
                <a:spcPts val="0"/>
              </a:spcBef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+mj-lt"/>
              </a:rPr>
              <a:t>Kirjaa hyvät ohjeet itsellesi talteen, talleta myös lähde itsellesi.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Etsi verkosta lisää esimerkkejä valeuutisista ja </a:t>
            </a:r>
            <a:r>
              <a:rPr lang="fi-FI" sz="18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deepfake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-aineistoista. Miten pystyt tunnistamaan väärennetyt aineistot oikeista?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Tutki löytämiäsi valeuutisia tai -kuvia ja pohdi, miksi ne voivat vaikuttaa uskottavilta. </a:t>
            </a:r>
          </a:p>
          <a:p>
            <a:pPr lvl="1" fontAlgn="base">
              <a:spcBef>
                <a:spcPts val="0"/>
              </a:spcBef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+mj-lt"/>
              </a:rPr>
              <a:t>Mieti, miksi aineistot ovat tehty. Mihin niillä mahdollisesti yritetään vaikuttaa? Miksi henkilöt jakavat väärennöksiä eteenpäin?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Tee somepäivitys (teksti, kuva, video), jolla voit havainnollistaa, miten helppoa on luoda harhaanjohtavaa sisältöä. Valmistaudu esittelemään somepäivityksesi yhteisesti.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2352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S1.2 Yhteisöllinen tehtävä, 3-4 hlöä/ryhmä</a:t>
            </a:r>
            <a:br>
              <a:rPr lang="fi-FI" sz="1800" b="0" dirty="0">
                <a:solidFill>
                  <a:schemeClr val="tx1"/>
                </a:solidFill>
              </a:rPr>
            </a:br>
            <a:br>
              <a:rPr lang="fi-FI" dirty="0"/>
            </a:br>
            <a:r>
              <a:rPr lang="fi-FI" dirty="0"/>
              <a:t>Totta vai Tarua?</a:t>
            </a:r>
            <a:br>
              <a:rPr lang="fi-FI" dirty="0"/>
            </a:b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/>
          </a:bodyPr>
          <a:lstStyle/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fi-FI" sz="20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Keskustele ryhmässä löytämistäsi disinformaation esimerkeistä (valeuutiset, </a:t>
            </a:r>
            <a:r>
              <a:rPr lang="fi-FI" sz="20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deepfake</a:t>
            </a: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 kuvat ja videot). </a:t>
            </a:r>
          </a:p>
          <a:p>
            <a:pPr marL="678599" lvl="1" fontAlgn="base">
              <a:spcBef>
                <a:spcPts val="0"/>
              </a:spcBef>
            </a:pP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Millä perusteella kuva, uutinen, sosiaalisen median postaus osoittautui valeuutiseksi?</a:t>
            </a:r>
          </a:p>
          <a:p>
            <a:pPr marL="678599" lvl="1" fontAlgn="base">
              <a:spcBef>
                <a:spcPts val="0"/>
              </a:spcBef>
            </a:pP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Mitä hyviä käytänteitä valeuutisten tunnistamiseen löytyi?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fi-FI" sz="20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3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559826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S1.3 Yhteisöllinen tehtävä, 3-4 hlöä/ryhmä</a:t>
            </a:r>
            <a:br>
              <a:rPr lang="fi-FI" dirty="0"/>
            </a:br>
            <a:r>
              <a:rPr lang="fi-FI" dirty="0"/>
              <a:t>Uutisen anatomia</a:t>
            </a:r>
            <a:r>
              <a:rPr lang="fi-FI" sz="3100" b="0" dirty="0"/>
              <a:t>, </a:t>
            </a:r>
            <a:r>
              <a:rPr lang="fi-FI" sz="3100" b="0" dirty="0">
                <a:solidFill>
                  <a:srgbClr val="2C5FEB"/>
                </a:solidFill>
              </a:rPr>
              <a:t>sy</a:t>
            </a:r>
            <a:r>
              <a:rPr lang="fi-FI" sz="3100" b="0" i="0" u="none" strike="noStrike" dirty="0">
                <a:solidFill>
                  <a:srgbClr val="2C5FEB"/>
                </a:solidFill>
                <a:effectLst/>
              </a:rPr>
              <a:t>väsukellus journalistiseen prosessiin</a:t>
            </a:r>
            <a:br>
              <a:rPr lang="fi-FI" sz="2800" b="0" dirty="0">
                <a:effectLst/>
              </a:rPr>
            </a:br>
            <a:br>
              <a:rPr lang="fi-FI" dirty="0"/>
            </a:b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Tutustukaa journalistin ohjeisiin </a:t>
            </a:r>
            <a:r>
              <a:rPr lang="fi-FI" sz="1800" b="0" i="0" u="sng" strike="noStrike" dirty="0">
                <a:solidFill>
                  <a:srgbClr val="0563C1"/>
                </a:solidFill>
                <a:effectLst/>
                <a:latin typeface="+mj-lt"/>
                <a:hlinkClick r:id="rId3"/>
              </a:rPr>
              <a:t>Journalistin ohjeet - JSN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, mitkä ohjeet ovat tärkeimpiä?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Jokainen ryhmän jäsen etsii uutisen opettajan valitsemaan aiheeseen liittyen (Esim. </a:t>
            </a:r>
            <a:r>
              <a:rPr lang="fi-FI" sz="1800" dirty="0">
                <a:solidFill>
                  <a:srgbClr val="000000"/>
                </a:solidFill>
                <a:latin typeface="+mj-lt"/>
              </a:rPr>
              <a:t>Tokion </a:t>
            </a:r>
            <a:r>
              <a:rPr lang="fi-FI" sz="1800" dirty="0" err="1">
                <a:solidFill>
                  <a:srgbClr val="000000"/>
                </a:solidFill>
                <a:latin typeface="+mj-lt"/>
              </a:rPr>
              <a:t>Hanedan</a:t>
            </a:r>
            <a:r>
              <a:rPr lang="fi-FI" sz="1800" dirty="0">
                <a:solidFill>
                  <a:srgbClr val="000000"/>
                </a:solidFill>
                <a:latin typeface="+mj-lt"/>
              </a:rPr>
              <a:t> lentokentän tulipalo)</a:t>
            </a: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effectLst/>
                <a:latin typeface="+mj-lt"/>
              </a:rPr>
              <a:t>Vertailkaa löytämiänne artikkeleita ja niissä käytettyjä lähteitä. Mitkä uutisisissa käytetyistä lähteistä ovat luotettavimpia? Miksi?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Tietojen analyysi: Vertailkaa artikkelien tietoja, tietojen perusteluja ja mahdollisia eroja.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Valitkaa yksi uutisartikkeleista ja kuvatkaa yhdessä uutisen syntyprosessi journalistin näkökulmasta. Miten artikkeli on syntynyt tapahtumasta uutiseksi? Kuvatkaa toimittajan työn vaiheet ja prosessin eteneminen.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Pohtikaa yhdessä artikkelin selkeyttä, objektiivisuutta, tarkkuutta ja laaja-alaisuutta. Mitä uutisessa olisi voinut olla lisää?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Tehkää dokumentaatio uutisen toimitusprosessista ja muista havainnoista julisteena joko digiympäristöön tai julisteena paperille.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Esitelkää julisteenne toisille ryhmille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25465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 ja demokrati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FEB"/>
      </a:accent1>
      <a:accent2>
        <a:srgbClr val="F55923"/>
      </a:accent2>
      <a:accent3>
        <a:srgbClr val="51D2B3"/>
      </a:accent3>
      <a:accent4>
        <a:srgbClr val="FFFF53"/>
      </a:accent4>
      <a:accent5>
        <a:srgbClr val="46FFFF"/>
      </a:accent5>
      <a:accent6>
        <a:srgbClr val="F599EA"/>
      </a:accent6>
      <a:hlink>
        <a:srgbClr val="2C5FEB"/>
      </a:hlink>
      <a:folHlink>
        <a:srgbClr val="2C5F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393</TotalTime>
  <Words>462</Words>
  <Application>Microsoft Office PowerPoint</Application>
  <PresentationFormat>Laajakuva</PresentationFormat>
  <Paragraphs>43</Paragraphs>
  <Slides>4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 Tehtävät S1.1 Uskon, kun näen? (itsenäinen tehtävä) S1.2 Totta vai tarua? (yhteisöllinen tehtävä) S1.3 Uutisen anatomia (yhteisöllinen tehtävä)</vt:lpstr>
      <vt:lpstr>S1.1 Itsenäinen tehtävä Uskon, kun näen? Disinformaation tunnistaminen on taitolaji. </vt:lpstr>
      <vt:lpstr>S1.2 Yhteisöllinen tehtävä, 3-4 hlöä/ryhmä  Totta vai Tarua? </vt:lpstr>
      <vt:lpstr>S1.3 Yhteisöllinen tehtävä, 3-4 hlöä/ryhmä Uutisen anatomia, syväsukellus journalistiseen prosessiin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Juuso Koponen</dc:creator>
  <cp:lastModifiedBy>Pauliina Grönholm</cp:lastModifiedBy>
  <cp:revision>26</cp:revision>
  <dcterms:created xsi:type="dcterms:W3CDTF">2024-01-17T18:17:33Z</dcterms:created>
  <dcterms:modified xsi:type="dcterms:W3CDTF">2024-03-08T09:49:08Z</dcterms:modified>
</cp:coreProperties>
</file>