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7"/>
  </p:notesMasterIdLst>
  <p:handoutMasterIdLst>
    <p:handoutMasterId r:id="rId8"/>
  </p:handoutMasterIdLst>
  <p:sldIdLst>
    <p:sldId id="273" r:id="rId2"/>
    <p:sldId id="274" r:id="rId3"/>
    <p:sldId id="256" r:id="rId4"/>
    <p:sldId id="275" r:id="rId5"/>
    <p:sldId id="27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5A23"/>
    <a:srgbClr val="FFFFFF"/>
    <a:srgbClr val="2C5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87751" autoAdjust="0"/>
  </p:normalViewPr>
  <p:slideViewPr>
    <p:cSldViewPr snapToGrid="0">
      <p:cViewPr varScale="1">
        <p:scale>
          <a:sx n="68" d="100"/>
          <a:sy n="68" d="100"/>
        </p:scale>
        <p:origin x="6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253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iina Grönholm" userId="0a38b011-d2b4-40cc-b902-f712baf337e4" providerId="ADAL" clId="{9FDD553D-E06C-47C4-9639-6A0BD962AA32}"/>
    <pc:docChg chg="undo custSel addSld delSld">
      <pc:chgData name="Pauliina Grönholm" userId="0a38b011-d2b4-40cc-b902-f712baf337e4" providerId="ADAL" clId="{9FDD553D-E06C-47C4-9639-6A0BD962AA32}" dt="2024-03-08T09:52:03.013" v="2" actId="47"/>
      <pc:docMkLst>
        <pc:docMk/>
      </pc:docMkLst>
      <pc:sldChg chg="del">
        <pc:chgData name="Pauliina Grönholm" userId="0a38b011-d2b4-40cc-b902-f712baf337e4" providerId="ADAL" clId="{9FDD553D-E06C-47C4-9639-6A0BD962AA32}" dt="2024-03-08T09:51:59.300" v="0" actId="47"/>
        <pc:sldMkLst>
          <pc:docMk/>
          <pc:sldMk cId="2140901648" sldId="265"/>
        </pc:sldMkLst>
      </pc:sldChg>
      <pc:sldChg chg="del">
        <pc:chgData name="Pauliina Grönholm" userId="0a38b011-d2b4-40cc-b902-f712baf337e4" providerId="ADAL" clId="{9FDD553D-E06C-47C4-9639-6A0BD962AA32}" dt="2024-03-08T09:51:59.300" v="0" actId="47"/>
        <pc:sldMkLst>
          <pc:docMk/>
          <pc:sldMk cId="3581732920" sldId="267"/>
        </pc:sldMkLst>
      </pc:sldChg>
      <pc:sldChg chg="del">
        <pc:chgData name="Pauliina Grönholm" userId="0a38b011-d2b4-40cc-b902-f712baf337e4" providerId="ADAL" clId="{9FDD553D-E06C-47C4-9639-6A0BD962AA32}" dt="2024-03-08T09:51:59.300" v="0" actId="47"/>
        <pc:sldMkLst>
          <pc:docMk/>
          <pc:sldMk cId="2938714126" sldId="268"/>
        </pc:sldMkLst>
      </pc:sldChg>
      <pc:sldChg chg="del">
        <pc:chgData name="Pauliina Grönholm" userId="0a38b011-d2b4-40cc-b902-f712baf337e4" providerId="ADAL" clId="{9FDD553D-E06C-47C4-9639-6A0BD962AA32}" dt="2024-03-08T09:51:59.300" v="0" actId="47"/>
        <pc:sldMkLst>
          <pc:docMk/>
          <pc:sldMk cId="2998740526" sldId="269"/>
        </pc:sldMkLst>
      </pc:sldChg>
      <pc:sldChg chg="del">
        <pc:chgData name="Pauliina Grönholm" userId="0a38b011-d2b4-40cc-b902-f712baf337e4" providerId="ADAL" clId="{9FDD553D-E06C-47C4-9639-6A0BD962AA32}" dt="2024-03-08T09:51:59.300" v="0" actId="47"/>
        <pc:sldMkLst>
          <pc:docMk/>
          <pc:sldMk cId="903475580" sldId="270"/>
        </pc:sldMkLst>
      </pc:sldChg>
      <pc:sldChg chg="del">
        <pc:chgData name="Pauliina Grönholm" userId="0a38b011-d2b4-40cc-b902-f712baf337e4" providerId="ADAL" clId="{9FDD553D-E06C-47C4-9639-6A0BD962AA32}" dt="2024-03-08T09:51:59.300" v="0" actId="47"/>
        <pc:sldMkLst>
          <pc:docMk/>
          <pc:sldMk cId="2462456754" sldId="271"/>
        </pc:sldMkLst>
      </pc:sldChg>
      <pc:sldChg chg="del">
        <pc:chgData name="Pauliina Grönholm" userId="0a38b011-d2b4-40cc-b902-f712baf337e4" providerId="ADAL" clId="{9FDD553D-E06C-47C4-9639-6A0BD962AA32}" dt="2024-03-08T09:51:59.300" v="0" actId="47"/>
        <pc:sldMkLst>
          <pc:docMk/>
          <pc:sldMk cId="926919948" sldId="272"/>
        </pc:sldMkLst>
      </pc:sldChg>
      <pc:sldChg chg="add del">
        <pc:chgData name="Pauliina Grönholm" userId="0a38b011-d2b4-40cc-b902-f712baf337e4" providerId="ADAL" clId="{9FDD553D-E06C-47C4-9639-6A0BD962AA32}" dt="2024-03-08T09:52:03.013" v="2" actId="47"/>
        <pc:sldMkLst>
          <pc:docMk/>
          <pc:sldMk cId="2136391545" sldId="273"/>
        </pc:sldMkLst>
      </pc:sldChg>
      <pc:sldChg chg="del">
        <pc:chgData name="Pauliina Grönholm" userId="0a38b011-d2b4-40cc-b902-f712baf337e4" providerId="ADAL" clId="{9FDD553D-E06C-47C4-9639-6A0BD962AA32}" dt="2024-03-08T09:51:59.300" v="0" actId="47"/>
        <pc:sldMkLst>
          <pc:docMk/>
          <pc:sldMk cId="529168102" sldId="27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474887-189B-BC65-2B30-584254F31F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05817-6F62-AB1E-96BB-B12A452ED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9C7F4-79FA-D547-AFAC-15304F2C962D}" type="datetimeFigureOut">
              <a:rPr lang="en-FI" smtClean="0"/>
              <a:t>03/08/2024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8CF66-D75E-AF22-7AFF-8E39C629F8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486A1-C915-D820-BD05-71E8E47A46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8F978-4BBD-584E-A2E5-A05DCA37C41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5370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062E2-E0BD-0A4C-B574-230ACDC82BA2}" type="datetimeFigureOut">
              <a:rPr lang="en-FI" smtClean="0"/>
              <a:t>03/08/2024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3CAB3-F9C8-DA46-AB14-91C0B25C527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5785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natasalmela/" TargetMode="External"/><Relationship Id="rId3" Type="http://schemas.openxmlformats.org/officeDocument/2006/relationships/hyperlink" Target="https://www.mikkelinkaupunkilehti.fi/" TargetMode="External"/><Relationship Id="rId7" Type="http://schemas.openxmlformats.org/officeDocument/2006/relationships/hyperlink" Target="https://journalisti.fi/" TargetMode="External"/><Relationship Id="rId12" Type="http://schemas.openxmlformats.org/officeDocument/2006/relationships/hyperlink" Target="https://kuluttaja.fi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suomenlatu.fi/latu-polku.html" TargetMode="External"/><Relationship Id="rId11" Type="http://schemas.openxmlformats.org/officeDocument/2006/relationships/hyperlink" Target="https://voima.fi/" TargetMode="External"/><Relationship Id="rId5" Type="http://schemas.openxmlformats.org/officeDocument/2006/relationships/hyperlink" Target="https://yle.fi/" TargetMode="External"/><Relationship Id="rId10" Type="http://schemas.openxmlformats.org/officeDocument/2006/relationships/hyperlink" Target="https://www.seurakuntalainen.fi/" TargetMode="External"/><Relationship Id="rId4" Type="http://schemas.openxmlformats.org/officeDocument/2006/relationships/hyperlink" Target="https://www.kouvolansanomat.fi/" TargetMode="External"/><Relationship Id="rId9" Type="http://schemas.openxmlformats.org/officeDocument/2006/relationships/hyperlink" Target="https://www.mikrobitti.fi/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65231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75663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/>
              <a:t>Tehtävän 4.1 miellekartan pohja</a:t>
            </a:r>
            <a:endParaRPr dirty="0"/>
          </a:p>
        </p:txBody>
      </p:sp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200" b="0" i="0" u="sng" strike="noStrike" dirty="0">
                <a:solidFill>
                  <a:srgbClr val="1155CC"/>
                </a:solidFill>
                <a:effectLst/>
                <a:latin typeface="+mj-lt"/>
                <a:hlinkClick r:id="rId3"/>
              </a:rPr>
              <a:t>Etusivu | Mikkelin Kaupunkilehti</a:t>
            </a:r>
            <a:endParaRPr lang="fi-FI" sz="12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200" b="0" i="0" u="sng" strike="noStrike" dirty="0">
                <a:solidFill>
                  <a:srgbClr val="1155CC"/>
                </a:solidFill>
                <a:effectLst/>
                <a:latin typeface="+mj-lt"/>
                <a:hlinkClick r:id="rId4"/>
              </a:rPr>
              <a:t>Etusivu | Kouvolan Sanomat</a:t>
            </a:r>
            <a:endParaRPr lang="fi-FI" sz="12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200" b="0" i="0" u="sng" strike="noStrike" dirty="0">
                <a:solidFill>
                  <a:srgbClr val="1155CC"/>
                </a:solidFill>
                <a:effectLst/>
                <a:latin typeface="+mj-lt"/>
                <a:hlinkClick r:id="rId5"/>
              </a:rPr>
              <a:t>Yle.fi – hetkessä kiinni</a:t>
            </a:r>
            <a:endParaRPr lang="fi-FI" sz="12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200" b="0" i="0" u="sng" strike="noStrike" dirty="0" err="1">
                <a:solidFill>
                  <a:srgbClr val="1155CC"/>
                </a:solidFill>
                <a:effectLst/>
                <a:latin typeface="+mj-lt"/>
                <a:hlinkClick r:id="rId6"/>
              </a:rPr>
              <a:t>Latu&amp;Polku-lehti</a:t>
            </a:r>
            <a:r>
              <a:rPr lang="fi-FI" sz="1200" b="0" i="0" u="sng" strike="noStrike" dirty="0">
                <a:solidFill>
                  <a:srgbClr val="1155CC"/>
                </a:solidFill>
                <a:effectLst/>
                <a:latin typeface="+mj-lt"/>
                <a:hlinkClick r:id="rId6"/>
              </a:rPr>
              <a:t> | Retkeily | Liikunta | Varusteet - Suomen Latu</a:t>
            </a:r>
            <a:endParaRPr lang="fi-FI" sz="12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200" b="0" i="0" u="sng" strike="noStrike" dirty="0">
                <a:solidFill>
                  <a:srgbClr val="1155CC"/>
                </a:solidFill>
                <a:effectLst/>
                <a:latin typeface="+mj-lt"/>
                <a:hlinkClick r:id="rId7"/>
              </a:rPr>
              <a:t>Journalisti — Suomen Journalistiliiton ammattilehti</a:t>
            </a:r>
            <a:endParaRPr lang="fi-FI" sz="12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200" b="0" i="0" u="sng" strike="noStrike" dirty="0">
                <a:solidFill>
                  <a:srgbClr val="1155CC"/>
                </a:solidFill>
                <a:effectLst/>
                <a:latin typeface="+mj-lt"/>
                <a:hlinkClick r:id="rId8"/>
              </a:rPr>
              <a:t>Natalia Salmela (@natasalmela) • Instagram </a:t>
            </a:r>
            <a:r>
              <a:rPr lang="fi-FI" sz="1200" b="0" i="0" u="sng" strike="noStrike" dirty="0" err="1">
                <a:solidFill>
                  <a:srgbClr val="1155CC"/>
                </a:solidFill>
                <a:effectLst/>
                <a:latin typeface="+mj-lt"/>
                <a:hlinkClick r:id="rId8"/>
              </a:rPr>
              <a:t>photos</a:t>
            </a:r>
            <a:r>
              <a:rPr lang="fi-FI" sz="1200" b="0" i="0" u="sng" strike="noStrike" dirty="0">
                <a:solidFill>
                  <a:srgbClr val="1155CC"/>
                </a:solidFill>
                <a:effectLst/>
                <a:latin typeface="+mj-lt"/>
                <a:hlinkClick r:id="rId8"/>
              </a:rPr>
              <a:t> and </a:t>
            </a:r>
            <a:r>
              <a:rPr lang="fi-FI" sz="1200" b="0" i="0" u="sng" strike="noStrike" dirty="0" err="1">
                <a:solidFill>
                  <a:srgbClr val="1155CC"/>
                </a:solidFill>
                <a:effectLst/>
                <a:latin typeface="+mj-lt"/>
                <a:hlinkClick r:id="rId8"/>
              </a:rPr>
              <a:t>videos</a:t>
            </a:r>
            <a:endParaRPr lang="fi-FI" sz="12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200" b="0" i="0" u="sng" strike="noStrike" dirty="0">
                <a:solidFill>
                  <a:srgbClr val="1155CC"/>
                </a:solidFill>
                <a:effectLst/>
                <a:latin typeface="+mj-lt"/>
                <a:hlinkClick r:id="rId9"/>
              </a:rPr>
              <a:t>Mikrobitti</a:t>
            </a:r>
            <a:endParaRPr lang="fi-FI" sz="12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200" b="0" i="0" u="sng" strike="noStrike" dirty="0">
                <a:solidFill>
                  <a:srgbClr val="1155CC"/>
                </a:solidFill>
                <a:effectLst/>
                <a:latin typeface="+mj-lt"/>
                <a:hlinkClick r:id="rId10"/>
              </a:rPr>
              <a:t>https://www.seurakuntalainen.fi/</a:t>
            </a: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+mj-lt"/>
              </a:rPr>
              <a:t> </a:t>
            </a: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200" b="0" i="0" u="sng" strike="noStrike" dirty="0">
                <a:solidFill>
                  <a:srgbClr val="1155CC"/>
                </a:solidFill>
                <a:effectLst/>
                <a:latin typeface="+mj-lt"/>
                <a:hlinkClick r:id="rId11"/>
              </a:rPr>
              <a:t>Voima</a:t>
            </a:r>
            <a:endParaRPr lang="fi-FI" sz="12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200" b="0" i="0" u="sng" strike="noStrike" dirty="0">
                <a:solidFill>
                  <a:srgbClr val="1155CC"/>
                </a:solidFill>
                <a:effectLst/>
                <a:latin typeface="+mj-lt"/>
                <a:hlinkClick r:id="rId12"/>
              </a:rPr>
              <a:t>https://kuluttaja.fi/</a:t>
            </a:r>
            <a:r>
              <a:rPr lang="fi-FI" sz="1200" b="0" i="0" u="none" strike="noStrike" dirty="0">
                <a:solidFill>
                  <a:srgbClr val="000000"/>
                </a:solidFill>
                <a:effectLst/>
                <a:latin typeface="+mj-lt"/>
              </a:rPr>
              <a:t> 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25523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Liittyy tehtävään 4.2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3CAB3-F9C8-DA46-AB14-91C0B25C5271}" type="slidenum">
              <a:rPr lang="en-FI" smtClean="0"/>
              <a:t>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39427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3A0BD33-8BF5-DEF9-ABCB-1A661FAFE8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3075" y="0"/>
            <a:ext cx="6638925" cy="6858000"/>
          </a:xfrm>
        </p:spPr>
        <p:txBody>
          <a:bodyPr/>
          <a:lstStyle/>
          <a:p>
            <a:endParaRPr lang="en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4915230" cy="4014413"/>
          </a:xfrm>
          <a:prstGeom prst="rect">
            <a:avLst/>
          </a:prstGeom>
        </p:spPr>
        <p:txBody>
          <a:bodyPr anchor="t"/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4881505" cy="778498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8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grpSp>
        <p:nvGrpSpPr>
          <p:cNvPr id="12" name="Group 11" descr="Mediajademokratia.fi">
            <a:extLst>
              <a:ext uri="{FF2B5EF4-FFF2-40B4-BE49-F238E27FC236}">
                <a16:creationId xmlns:a16="http://schemas.microsoft.com/office/drawing/2014/main" id="{2305A65D-45E1-B805-0EC9-9016339B20F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7564" y="5313407"/>
            <a:ext cx="4788000" cy="1006388"/>
            <a:chOff x="431012" y="5451412"/>
            <a:chExt cx="4470835" cy="939800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EA236EAB-3E73-60EA-7A7F-3E4A1059C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25447" y="5451412"/>
              <a:ext cx="1676400" cy="9398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C5BF12-2999-7C63-C17F-12EF8ACC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012" y="5697611"/>
              <a:ext cx="2470441" cy="223701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98EDEB2-5E33-89E1-8629-5C99DEE919A5}"/>
              </a:ext>
            </a:extLst>
          </p:cNvPr>
          <p:cNvSpPr/>
          <p:nvPr userDrawn="1"/>
        </p:nvSpPr>
        <p:spPr>
          <a:xfrm>
            <a:off x="0" y="6319795"/>
            <a:ext cx="12192000" cy="538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5514663-C92D-0102-E122-85BDAB5B9E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045200"/>
            <a:ext cx="30099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3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 sz="2500"/>
            </a:lvl1pPr>
            <a:lvl2pPr>
              <a:lnSpc>
                <a:spcPct val="120000"/>
              </a:lnSpc>
              <a:defRPr sz="21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8080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058" y="1197058"/>
            <a:ext cx="5553894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197058"/>
            <a:ext cx="5375030" cy="4880183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6139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911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796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058" y="1196787"/>
            <a:ext cx="11549074" cy="498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29932" y="6326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A6EEE5-965A-B54C-A433-58CA17427F26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901C77F-C494-7489-DCF2-3F7EA2C4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0705014" cy="6522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373303-53EC-DE5C-100F-493456863E2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68000" y="0"/>
            <a:ext cx="1524000" cy="187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A40D56E-5BBD-0994-6B83-9609B67A61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7004" y="6250305"/>
            <a:ext cx="3240000" cy="518256"/>
            <a:chOff x="347004" y="6222169"/>
            <a:chExt cx="3799151" cy="607695"/>
          </a:xfrm>
        </p:grpSpPr>
        <p:pic>
          <p:nvPicPr>
            <p:cNvPr id="13" name="Picture 12" descr="Mediakasvatus – Uutismedian liitto">
              <a:extLst>
                <a:ext uri="{FF2B5EF4-FFF2-40B4-BE49-F238E27FC236}">
                  <a16:creationId xmlns:a16="http://schemas.microsoft.com/office/drawing/2014/main" id="{1157B22E-E170-27BC-FD5E-A1396D335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62069" y="6222169"/>
              <a:ext cx="1084086" cy="607695"/>
            </a:xfrm>
            <a:prstGeom prst="rect">
              <a:avLst/>
            </a:prstGeom>
          </p:spPr>
        </p:pic>
        <p:pic>
          <p:nvPicPr>
            <p:cNvPr id="14" name="Picture 13" descr="Mediajademokratia.fi">
              <a:extLst>
                <a:ext uri="{FF2B5EF4-FFF2-40B4-BE49-F238E27FC236}">
                  <a16:creationId xmlns:a16="http://schemas.microsoft.com/office/drawing/2014/main" id="{243523C9-497B-C390-E1B5-90EAEE69A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7004" y="6436818"/>
              <a:ext cx="2042984" cy="184979"/>
            </a:xfrm>
            <a:prstGeom prst="rect">
              <a:avLst/>
            </a:prstGeom>
          </p:spPr>
        </p:pic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2D683F5-A3CC-EDE6-FA7B-2ECAAAB43B2A}"/>
              </a:ext>
            </a:extLst>
          </p:cNvPr>
          <p:cNvSpPr txBox="1">
            <a:spLocks/>
          </p:cNvSpPr>
          <p:nvPr userDrawn="1"/>
        </p:nvSpPr>
        <p:spPr>
          <a:xfrm>
            <a:off x="4241733" y="6326870"/>
            <a:ext cx="43632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noProof="1"/>
              <a:t>Creative Commons Nimeä 4.0 Kansainvälinen</a:t>
            </a:r>
          </a:p>
        </p:txBody>
      </p:sp>
    </p:spTree>
    <p:extLst>
      <p:ext uri="{BB962C8B-B14F-4D97-AF65-F5344CB8AC3E}">
        <p14:creationId xmlns:p14="http://schemas.microsoft.com/office/powerpoint/2010/main" val="385580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4" r:id="rId3"/>
    <p:sldLayoutId id="2147483726" r:id="rId4"/>
    <p:sldLayoutId id="214748372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ktok.com/legal/page/eea/privacy-policy/f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vastuullistajournalismia.fi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sn.fi/journalistin-ohjeet/" TargetMode="External"/><Relationship Id="rId4" Type="http://schemas.openxmlformats.org/officeDocument/2006/relationships/hyperlink" Target="https://vastuullistajournalismia.fi/merkki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9E56ED-4E3F-6B9C-1D3A-ADC714FA9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11" y="1196787"/>
            <a:ext cx="11609640" cy="4014413"/>
          </a:xfrm>
        </p:spPr>
        <p:txBody>
          <a:bodyPr/>
          <a:lstStyle/>
          <a:p>
            <a:br>
              <a:rPr lang="fi-FI" dirty="0">
                <a:solidFill>
                  <a:srgbClr val="2C5FEB"/>
                </a:solidFill>
              </a:rPr>
            </a:br>
            <a:r>
              <a:rPr lang="fi-FI" dirty="0">
                <a:solidFill>
                  <a:srgbClr val="2C5FEB"/>
                </a:solidFill>
              </a:rPr>
              <a:t>Tehtävät</a:t>
            </a:r>
            <a:br>
              <a:rPr lang="fi-FI" dirty="0">
                <a:solidFill>
                  <a:srgbClr val="2C5FEB"/>
                </a:solidFill>
              </a:rPr>
            </a:br>
            <a:r>
              <a:rPr lang="fi-FI" sz="2800" dirty="0">
                <a:solidFill>
                  <a:srgbClr val="2C5FEB"/>
                </a:solidFill>
              </a:rPr>
              <a:t>S4.1</a:t>
            </a:r>
            <a:r>
              <a:rPr lang="en-US" sz="2800" b="1" i="0" u="none" strike="noStrike" dirty="0">
                <a:solidFill>
                  <a:srgbClr val="2C5FEB"/>
                </a:solidFill>
                <a:effectLst/>
              </a:rPr>
              <a:t> </a:t>
            </a:r>
            <a:r>
              <a:rPr lang="en-US" sz="2800" b="1" i="0" u="none" strike="noStrike" dirty="0" err="1">
                <a:solidFill>
                  <a:srgbClr val="2C5FEB"/>
                </a:solidFill>
                <a:effectLst/>
              </a:rPr>
              <a:t>TikTokilla</a:t>
            </a:r>
            <a:r>
              <a:rPr lang="en-US" sz="2800" b="1" i="0" u="none" strike="noStrike" dirty="0">
                <a:solidFill>
                  <a:srgbClr val="2C5FEB"/>
                </a:solidFill>
                <a:effectLst/>
              </a:rPr>
              <a:t> </a:t>
            </a:r>
            <a:r>
              <a:rPr lang="en-US" sz="2800" b="1" i="0" u="none" strike="noStrike" dirty="0" err="1">
                <a:solidFill>
                  <a:srgbClr val="2C5FEB"/>
                </a:solidFill>
                <a:effectLst/>
              </a:rPr>
              <a:t>tunnetuksi</a:t>
            </a:r>
            <a:r>
              <a:rPr lang="en-US" sz="2800" b="1" i="0" u="none" strike="noStrike" dirty="0">
                <a:solidFill>
                  <a:srgbClr val="2C5FEB"/>
                </a:solidFill>
                <a:effectLst/>
              </a:rPr>
              <a:t>? 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US" sz="28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itsenäinen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800" b="0" i="0" u="none" strike="noStrike" dirty="0" err="1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tehtävä</a:t>
            </a:r>
            <a:r>
              <a:rPr lang="en-US" sz="2800" b="0" i="0" u="none" strike="noStrike" dirty="0">
                <a:solidFill>
                  <a:srgbClr val="2C5FEB"/>
                </a:solidFill>
                <a:effectLst/>
                <a:latin typeface="Calibri" panose="020F0502020204030204" pitchFamily="34" charset="0"/>
              </a:rPr>
              <a:t>)</a:t>
            </a:r>
            <a:br>
              <a:rPr lang="fi-FI" sz="2800" dirty="0">
                <a:solidFill>
                  <a:srgbClr val="2C5FEB"/>
                </a:solidFill>
              </a:rPr>
            </a:br>
            <a:r>
              <a:rPr lang="fi-FI" sz="2800" dirty="0">
                <a:solidFill>
                  <a:srgbClr val="2C5FEB"/>
                </a:solidFill>
              </a:rPr>
              <a:t>S4.2 </a:t>
            </a:r>
            <a:r>
              <a:rPr lang="en-US" sz="2800" b="1" i="0" u="none" strike="noStrike" dirty="0" err="1">
                <a:solidFill>
                  <a:srgbClr val="2C5FEB"/>
                </a:solidFill>
                <a:effectLst/>
              </a:rPr>
              <a:t>Rahavirta</a:t>
            </a:r>
            <a:r>
              <a:rPr lang="en-US" sz="2800" b="1" i="0" u="none" strike="noStrike" dirty="0">
                <a:solidFill>
                  <a:srgbClr val="2C5FEB"/>
                </a:solidFill>
                <a:effectLst/>
              </a:rPr>
              <a:t> </a:t>
            </a:r>
            <a:r>
              <a:rPr lang="en-US" sz="2800" b="1" i="0" u="none" strike="noStrike" dirty="0" err="1">
                <a:solidFill>
                  <a:srgbClr val="2C5FEB"/>
                </a:solidFill>
                <a:effectLst/>
              </a:rPr>
              <a:t>tuo</a:t>
            </a:r>
            <a:r>
              <a:rPr lang="en-US" sz="2800" b="1" i="0" u="none" strike="noStrike" dirty="0">
                <a:solidFill>
                  <a:srgbClr val="2C5FEB"/>
                </a:solidFill>
                <a:effectLst/>
              </a:rPr>
              <a:t> </a:t>
            </a:r>
            <a:r>
              <a:rPr lang="en-US" sz="2800" b="1" i="0" u="none" strike="noStrike" dirty="0" err="1">
                <a:solidFill>
                  <a:srgbClr val="2C5FEB"/>
                </a:solidFill>
                <a:effectLst/>
              </a:rPr>
              <a:t>vastuullista</a:t>
            </a:r>
            <a:r>
              <a:rPr lang="en-US" sz="2800" b="1" i="0" u="none" strike="noStrike" dirty="0">
                <a:solidFill>
                  <a:srgbClr val="2C5FEB"/>
                </a:solidFill>
                <a:effectLst/>
              </a:rPr>
              <a:t> </a:t>
            </a:r>
            <a:r>
              <a:rPr lang="en-US" sz="2800" b="1" i="0" u="none" strike="noStrike" dirty="0" err="1">
                <a:solidFill>
                  <a:srgbClr val="2C5FEB"/>
                </a:solidFill>
                <a:effectLst/>
              </a:rPr>
              <a:t>sisältöä</a:t>
            </a:r>
            <a:r>
              <a:rPr lang="en-US" sz="2800" b="1" i="0" u="none" strike="noStrike" dirty="0">
                <a:solidFill>
                  <a:srgbClr val="2C5FEB"/>
                </a:solidFill>
                <a:effectLst/>
              </a:rPr>
              <a:t>?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C5FE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C5FE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yhteisöllinen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C5FE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C5FE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tehtävä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C5FE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)</a:t>
            </a:r>
            <a:br>
              <a:rPr lang="fi-FI" dirty="0">
                <a:solidFill>
                  <a:srgbClr val="2C5FEB"/>
                </a:solidFill>
              </a:rPr>
            </a:br>
            <a:endParaRPr lang="fi-FI" dirty="0">
              <a:solidFill>
                <a:srgbClr val="2C5FEB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2CD73D9-0A4F-3CD4-CAAA-909AACC4C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058" y="295212"/>
            <a:ext cx="9569089" cy="778498"/>
          </a:xfrm>
        </p:spPr>
        <p:txBody>
          <a:bodyPr>
            <a:noAutofit/>
          </a:bodyPr>
          <a:lstStyle/>
          <a:p>
            <a:r>
              <a:rPr lang="fi-FI" sz="3200" b="1" i="0" u="none" strike="noStrike" dirty="0">
                <a:solidFill>
                  <a:srgbClr val="F55A23"/>
                </a:solidFill>
                <a:effectLst/>
                <a:latin typeface="+mj-lt"/>
              </a:rPr>
              <a:t>S4</a:t>
            </a:r>
            <a:r>
              <a:rPr lang="fi-FI" sz="3200" dirty="0">
                <a:solidFill>
                  <a:srgbClr val="F55A23"/>
                </a:solidFill>
                <a:latin typeface="+mj-lt"/>
              </a:rPr>
              <a:t> </a:t>
            </a:r>
            <a:r>
              <a:rPr lang="fi-FI" sz="3200" b="1" i="0" u="none" strike="noStrike" dirty="0">
                <a:solidFill>
                  <a:srgbClr val="F55A23"/>
                </a:solidFill>
                <a:effectLst/>
                <a:latin typeface="+mj-lt"/>
              </a:rPr>
              <a:t>Talous ja media</a:t>
            </a:r>
            <a:endParaRPr lang="en-FI" sz="3200" dirty="0">
              <a:solidFill>
                <a:srgbClr val="F55A2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36391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r>
              <a:rPr lang="fi-FI" sz="1800" b="0" dirty="0">
                <a:solidFill>
                  <a:schemeClr val="bg1">
                    <a:lumMod val="50000"/>
                  </a:schemeClr>
                </a:solidFill>
              </a:rPr>
              <a:t>S4.1 Itsenäinen tehtävä</a:t>
            </a:r>
            <a:br>
              <a:rPr lang="fi-FI" sz="1800" b="0" dirty="0">
                <a:solidFill>
                  <a:schemeClr val="tx1"/>
                </a:solidFill>
              </a:rPr>
            </a:br>
            <a:r>
              <a:rPr lang="fi-FI" dirty="0" err="1"/>
              <a:t>TikTokilla</a:t>
            </a:r>
            <a:r>
              <a:rPr lang="fi-FI" dirty="0"/>
              <a:t> tunnetuksi? </a:t>
            </a:r>
            <a:r>
              <a:rPr lang="fi-FI" sz="2200" b="0" dirty="0" err="1"/>
              <a:t>Tiktok</a:t>
            </a:r>
            <a:r>
              <a:rPr lang="fi-FI" sz="2200" b="0" dirty="0"/>
              <a:t> auttaa sinut julkisuuteen, tai saa ainakin tietosi.</a:t>
            </a:r>
            <a:br>
              <a:rPr lang="fi-FI" dirty="0"/>
            </a:b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63" y="1377108"/>
            <a:ext cx="11549074" cy="4663307"/>
          </a:xfrm>
        </p:spPr>
        <p:txBody>
          <a:bodyPr>
            <a:normAutofit fontScale="92500" lnSpcReduction="10000"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Tutustu </a:t>
            </a:r>
            <a:r>
              <a:rPr lang="fi-FI" sz="20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TikTok</a:t>
            </a:r>
            <a:r>
              <a:rPr lang="fi-FI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-ohjelmiston tietosuojakäytäntö: </a:t>
            </a:r>
            <a:r>
              <a:rPr lang="fi-FI" sz="2000" b="0" i="0" u="sng" strike="noStrike" dirty="0">
                <a:solidFill>
                  <a:srgbClr val="1155CC"/>
                </a:solidFill>
                <a:effectLst/>
                <a:latin typeface="+mj-lt"/>
                <a:hlinkClick r:id="rId3"/>
              </a:rPr>
              <a:t>Tietosuojakäytäntö | </a:t>
            </a:r>
            <a:r>
              <a:rPr lang="fi-FI" sz="2000" b="0" i="0" u="sng" strike="noStrike" dirty="0" err="1">
                <a:solidFill>
                  <a:srgbClr val="1155CC"/>
                </a:solidFill>
                <a:effectLst/>
                <a:latin typeface="+mj-lt"/>
                <a:hlinkClick r:id="rId3"/>
              </a:rPr>
              <a:t>TikTok</a:t>
            </a:r>
            <a:endParaRPr lang="fi-FI" sz="2000" b="0" i="0" u="sng" strike="noStrike" dirty="0">
              <a:solidFill>
                <a:srgbClr val="1155CC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20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Selvitä vähintään kolme tapaa, jolla </a:t>
            </a:r>
            <a:r>
              <a:rPr lang="fi-FI" sz="20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TikTok</a:t>
            </a:r>
            <a:r>
              <a:rPr lang="fi-FI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-ohjelmisto kerää käyttäjästään? Piirrä miellekartta (ks. mallipohja dia)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fi-FI" sz="2000" b="0" dirty="0">
                <a:effectLst/>
                <a:latin typeface="+mj-lt"/>
              </a:rPr>
            </a:br>
            <a:endParaRPr lang="fi-FI" sz="2000" b="0" dirty="0">
              <a:effectLst/>
              <a:latin typeface="+mj-lt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000" b="0" dirty="0">
                <a:effectLst/>
                <a:latin typeface="+mj-lt"/>
              </a:rPr>
              <a:t>3. Valmistaudu </a:t>
            </a:r>
            <a:r>
              <a:rPr lang="fi-FI" sz="2000" b="1" dirty="0">
                <a:effectLst/>
                <a:latin typeface="+mj-lt"/>
              </a:rPr>
              <a:t>y</a:t>
            </a:r>
            <a:r>
              <a:rPr lang="fi-FI" sz="2000" b="1" i="0" u="none" strike="noStrike" dirty="0">
                <a:effectLst/>
                <a:latin typeface="+mj-lt"/>
              </a:rPr>
              <a:t>hteiseen</a:t>
            </a:r>
            <a:r>
              <a:rPr lang="fi-FI" sz="2000" b="1" i="0" u="none" strike="noStrike" dirty="0">
                <a:solidFill>
                  <a:srgbClr val="000000"/>
                </a:solidFill>
                <a:effectLst/>
                <a:latin typeface="+mj-lt"/>
              </a:rPr>
              <a:t> keskusteluun</a:t>
            </a:r>
            <a:r>
              <a:rPr lang="fi-FI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 tehtävän jälkeen: </a:t>
            </a:r>
            <a:r>
              <a:rPr lang="fi-FI" sz="2000" dirty="0">
                <a:solidFill>
                  <a:srgbClr val="000000"/>
                </a:solidFill>
                <a:latin typeface="+mj-lt"/>
              </a:rPr>
              <a:t>K</a:t>
            </a:r>
            <a:r>
              <a:rPr lang="fi-FI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aikki ohjelmistot keräävät tietoa käyttäjästään. Pohdi:</a:t>
            </a:r>
          </a:p>
          <a:p>
            <a:pPr>
              <a:spcBef>
                <a:spcPts val="0"/>
              </a:spcBef>
            </a:pPr>
            <a:r>
              <a:rPr lang="fi-FI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Kuinka paljon kokonaisuudessaan tietoa ihmisestä kertyy. </a:t>
            </a:r>
          </a:p>
          <a:p>
            <a:pPr>
              <a:spcBef>
                <a:spcPts val="0"/>
              </a:spcBef>
            </a:pPr>
            <a:r>
              <a:rPr lang="fi-FI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Kuka tietoa voi hyödyntää? </a:t>
            </a:r>
          </a:p>
          <a:p>
            <a:pPr>
              <a:spcBef>
                <a:spcPts val="0"/>
              </a:spcBef>
            </a:pPr>
            <a:r>
              <a:rPr lang="fi-FI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Mitä haittaa/ hyötyä siitä on yksilölle/yhteiskunnalle?</a:t>
            </a:r>
          </a:p>
          <a:p>
            <a:pPr>
              <a:spcBef>
                <a:spcPts val="0"/>
              </a:spcBef>
            </a:pPr>
            <a:r>
              <a:rPr lang="fi-FI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Mikä ero sillä on, että tietoa kerää eurooppalainen, amerikkalainen tai kiinalainen yritys?</a:t>
            </a:r>
            <a:endParaRPr lang="fi-FI" sz="2000" b="0" dirty="0">
              <a:effectLst/>
              <a:latin typeface="+mj-lt"/>
            </a:endParaRPr>
          </a:p>
          <a:p>
            <a:pPr marL="0" indent="0">
              <a:buNone/>
            </a:pPr>
            <a:br>
              <a:rPr lang="fi-FI" sz="1200" dirty="0"/>
            </a:br>
            <a:endParaRPr lang="fi-FI" sz="1800" b="0" i="0" u="none" strike="noStrike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2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273190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"/>
          <p:cNvSpPr txBox="1">
            <a:spLocks noGrp="1"/>
          </p:cNvSpPr>
          <p:nvPr>
            <p:ph type="sldNum" idx="12"/>
          </p:nvPr>
        </p:nvSpPr>
        <p:spPr>
          <a:xfrm>
            <a:off x="9129932" y="63268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FI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"/>
          <p:cNvSpPr txBox="1">
            <a:spLocks noGrp="1"/>
          </p:cNvSpPr>
          <p:nvPr>
            <p:ph type="title"/>
          </p:nvPr>
        </p:nvSpPr>
        <p:spPr>
          <a:xfrm>
            <a:off x="324058" y="365125"/>
            <a:ext cx="11029742" cy="65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40"/>
              <a:buFont typeface="Arial"/>
              <a:buNone/>
            </a:pPr>
            <a:r>
              <a:rPr lang="en-FI" sz="2740"/>
              <a:t>Mitä tietoa TikTok-käyttäjästä kerätään? Miellekartta</a:t>
            </a:r>
            <a:endParaRPr sz="2740"/>
          </a:p>
        </p:txBody>
      </p:sp>
      <p:grpSp>
        <p:nvGrpSpPr>
          <p:cNvPr id="43" name="Google Shape;43;p1"/>
          <p:cNvGrpSpPr/>
          <p:nvPr/>
        </p:nvGrpSpPr>
        <p:grpSpPr>
          <a:xfrm>
            <a:off x="4211738" y="1807375"/>
            <a:ext cx="3768525" cy="3629602"/>
            <a:chOff x="4029075" y="1919900"/>
            <a:chExt cx="3768525" cy="3629602"/>
          </a:xfrm>
        </p:grpSpPr>
        <p:pic>
          <p:nvPicPr>
            <p:cNvPr id="44" name="Google Shape;44;p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918500" y="1919900"/>
              <a:ext cx="2074051" cy="3629602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5" name="Google Shape;45;p1"/>
            <p:cNvCxnSpPr/>
            <p:nvPr/>
          </p:nvCxnSpPr>
          <p:spPr>
            <a:xfrm rot="10800000" flipH="1">
              <a:off x="6516300" y="3349000"/>
              <a:ext cx="1281300" cy="183900"/>
            </a:xfrm>
            <a:prstGeom prst="straightConnector1">
              <a:avLst/>
            </a:prstGeom>
            <a:noFill/>
            <a:ln w="9525" cap="flat" cmpd="sng">
              <a:solidFill>
                <a:srgbClr val="4A86E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6" name="Google Shape;46;p1"/>
            <p:cNvCxnSpPr/>
            <p:nvPr/>
          </p:nvCxnSpPr>
          <p:spPr>
            <a:xfrm>
              <a:off x="6516300" y="3776675"/>
              <a:ext cx="1238400" cy="315600"/>
            </a:xfrm>
            <a:prstGeom prst="straightConnector1">
              <a:avLst/>
            </a:prstGeom>
            <a:noFill/>
            <a:ln w="9525" cap="flat" cmpd="sng">
              <a:solidFill>
                <a:srgbClr val="4A86E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7" name="Google Shape;47;p1"/>
            <p:cNvCxnSpPr/>
            <p:nvPr/>
          </p:nvCxnSpPr>
          <p:spPr>
            <a:xfrm>
              <a:off x="6446050" y="4125525"/>
              <a:ext cx="1195500" cy="451200"/>
            </a:xfrm>
            <a:prstGeom prst="straightConnector1">
              <a:avLst/>
            </a:prstGeom>
            <a:noFill/>
            <a:ln w="9525" cap="flat" cmpd="sng">
              <a:solidFill>
                <a:srgbClr val="4A86E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8" name="Google Shape;48;p1"/>
            <p:cNvCxnSpPr/>
            <p:nvPr/>
          </p:nvCxnSpPr>
          <p:spPr>
            <a:xfrm rot="10800000" flipH="1">
              <a:off x="6473400" y="2885925"/>
              <a:ext cx="1090800" cy="397800"/>
            </a:xfrm>
            <a:prstGeom prst="straightConnector1">
              <a:avLst/>
            </a:prstGeom>
            <a:noFill/>
            <a:ln w="9525" cap="flat" cmpd="sng">
              <a:solidFill>
                <a:srgbClr val="4A86E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9" name="Google Shape;49;p1"/>
            <p:cNvCxnSpPr/>
            <p:nvPr/>
          </p:nvCxnSpPr>
          <p:spPr>
            <a:xfrm flipH="1">
              <a:off x="4029075" y="3963075"/>
              <a:ext cx="1281300" cy="183900"/>
            </a:xfrm>
            <a:prstGeom prst="straightConnector1">
              <a:avLst/>
            </a:prstGeom>
            <a:noFill/>
            <a:ln w="9525" cap="flat" cmpd="sng">
              <a:solidFill>
                <a:srgbClr val="4A86E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50" name="Google Shape;50;p1"/>
            <p:cNvCxnSpPr/>
            <p:nvPr/>
          </p:nvCxnSpPr>
          <p:spPr>
            <a:xfrm rot="10800000">
              <a:off x="4071975" y="3403700"/>
              <a:ext cx="1238400" cy="315600"/>
            </a:xfrm>
            <a:prstGeom prst="straightConnector1">
              <a:avLst/>
            </a:prstGeom>
            <a:noFill/>
            <a:ln w="9525" cap="flat" cmpd="sng">
              <a:solidFill>
                <a:srgbClr val="4A86E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51" name="Google Shape;51;p1"/>
            <p:cNvCxnSpPr/>
            <p:nvPr/>
          </p:nvCxnSpPr>
          <p:spPr>
            <a:xfrm rot="10800000">
              <a:off x="4185125" y="2919250"/>
              <a:ext cx="1195500" cy="451200"/>
            </a:xfrm>
            <a:prstGeom prst="straightConnector1">
              <a:avLst/>
            </a:prstGeom>
            <a:noFill/>
            <a:ln w="9525" cap="flat" cmpd="sng">
              <a:solidFill>
                <a:srgbClr val="4A86E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52" name="Google Shape;52;p1"/>
            <p:cNvCxnSpPr/>
            <p:nvPr/>
          </p:nvCxnSpPr>
          <p:spPr>
            <a:xfrm flipH="1">
              <a:off x="4333925" y="4152225"/>
              <a:ext cx="1090800" cy="397800"/>
            </a:xfrm>
            <a:prstGeom prst="straightConnector1">
              <a:avLst/>
            </a:prstGeom>
            <a:noFill/>
            <a:ln w="9525" cap="flat" cmpd="sng">
              <a:solidFill>
                <a:srgbClr val="4A86E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53" name="Google Shape;53;p1"/>
            <p:cNvCxnSpPr/>
            <p:nvPr/>
          </p:nvCxnSpPr>
          <p:spPr>
            <a:xfrm flipH="1">
              <a:off x="4766025" y="4201725"/>
              <a:ext cx="768000" cy="595200"/>
            </a:xfrm>
            <a:prstGeom prst="straightConnector1">
              <a:avLst/>
            </a:prstGeom>
            <a:noFill/>
            <a:ln w="9525" cap="flat" cmpd="sng">
              <a:solidFill>
                <a:srgbClr val="4A86E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54" name="Google Shape;54;p1"/>
            <p:cNvCxnSpPr/>
            <p:nvPr/>
          </p:nvCxnSpPr>
          <p:spPr>
            <a:xfrm>
              <a:off x="6368700" y="4273725"/>
              <a:ext cx="975000" cy="624600"/>
            </a:xfrm>
            <a:prstGeom prst="straightConnector1">
              <a:avLst/>
            </a:prstGeom>
            <a:noFill/>
            <a:ln w="9525" cap="flat" cmpd="sng">
              <a:solidFill>
                <a:srgbClr val="4A86E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55" name="Google Shape;55;p1"/>
            <p:cNvSpPr txBox="1"/>
            <p:nvPr/>
          </p:nvSpPr>
          <p:spPr>
            <a:xfrm>
              <a:off x="5486325" y="4869650"/>
              <a:ext cx="1090800" cy="18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FI" sz="400">
                  <a:solidFill>
                    <a:srgbClr val="595959"/>
                  </a:solidFill>
                </a:rPr>
                <a:t>Kuvan lähde Dall-E</a:t>
              </a:r>
              <a:endParaRPr sz="400">
                <a:solidFill>
                  <a:srgbClr val="595959"/>
                </a:solidFill>
              </a:endParaRPr>
            </a:p>
          </p:txBody>
        </p:sp>
      </p:grpSp>
      <p:sp>
        <p:nvSpPr>
          <p:cNvPr id="56" name="Google Shape;56;p1"/>
          <p:cNvSpPr txBox="1"/>
          <p:nvPr/>
        </p:nvSpPr>
        <p:spPr>
          <a:xfrm>
            <a:off x="324050" y="754475"/>
            <a:ext cx="86379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FI" sz="900">
                <a:solidFill>
                  <a:srgbClr val="2D5FEB"/>
                </a:solidFill>
              </a:rPr>
              <a:t>Tutustu TikTok-tietosuojakäytäntöön, kokoa käyttäjästä kerätyt tiedot miellekarttaan. Lisää nuolia tarpeen mukaan.</a:t>
            </a:r>
            <a:endParaRPr sz="1500">
              <a:solidFill>
                <a:srgbClr val="2D5FEB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CA6F-31B6-4066-38EE-8E402BE2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58" y="365125"/>
            <a:ext cx="11029742" cy="1011983"/>
          </a:xfrm>
        </p:spPr>
        <p:txBody>
          <a:bodyPr>
            <a:normAutofit fontScale="90000"/>
          </a:bodyPr>
          <a:lstStyle/>
          <a:p>
            <a:r>
              <a:rPr lang="fi-FI" sz="1800" b="0" dirty="0">
                <a:solidFill>
                  <a:schemeClr val="bg1">
                    <a:lumMod val="50000"/>
                  </a:schemeClr>
                </a:solidFill>
              </a:rPr>
              <a:t>S4.2 Yhteisöllinen tehtävä, 3-4 hlöä/ryhmä</a:t>
            </a:r>
            <a:br>
              <a:rPr lang="fi-FI" dirty="0"/>
            </a:br>
            <a:r>
              <a:rPr lang="fi-FI" dirty="0"/>
              <a:t>Rahavirta tuo vastuullista sisältöä? </a:t>
            </a:r>
            <a:r>
              <a:rPr lang="fi-FI" sz="1800" dirty="0"/>
              <a:t>Media-ala on liiketoimintaa, jossa toimivat isot monikansalliset yritykset, yksityisyrittäjät, julkiset yhteisöt ja kaikkea siltä väliltä.</a:t>
            </a:r>
            <a:br>
              <a:rPr lang="fi-FI" sz="1800" b="0" dirty="0">
                <a:effectLst/>
              </a:rPr>
            </a:br>
            <a:br>
              <a:rPr lang="fi-FI" sz="1800" dirty="0"/>
            </a:br>
            <a:endParaRPr lang="en-FI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B79F4-C52E-2F63-F5B4-6615F6226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868" y="1795749"/>
            <a:ext cx="11549074" cy="3945175"/>
          </a:xfrm>
        </p:spPr>
        <p:txBody>
          <a:bodyPr>
            <a:normAutofit fontScale="92500"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Tarkastelkaa yhdessä mediaa, median rahoitusta ja vastuullista journalismia. Käyttäkää seuraavia lähteitä </a:t>
            </a:r>
            <a:r>
              <a:rPr lang="fi-FI" sz="1600" b="0" i="0" u="sng" strike="noStrike" dirty="0" err="1">
                <a:solidFill>
                  <a:srgbClr val="1155CC"/>
                </a:solidFill>
                <a:effectLst/>
                <a:latin typeface="+mj-lt"/>
                <a:hlinkClick r:id="rId3"/>
              </a:rPr>
              <a:t>Vastuullistajournalismia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 &amp; </a:t>
            </a:r>
            <a:r>
              <a:rPr lang="fi-FI" sz="1600" b="0" i="0" u="sng" strike="noStrike" dirty="0">
                <a:solidFill>
                  <a:srgbClr val="1155CC"/>
                </a:solidFill>
                <a:effectLst/>
                <a:latin typeface="+mj-lt"/>
                <a:hlinkClick r:id="rId4"/>
              </a:rPr>
              <a:t>Mikä merkki? – </a:t>
            </a:r>
            <a:r>
              <a:rPr lang="fi-FI" sz="1600" b="0" i="0" u="sng" strike="noStrike" dirty="0" err="1">
                <a:solidFill>
                  <a:srgbClr val="1155CC"/>
                </a:solidFill>
                <a:effectLst/>
                <a:latin typeface="+mj-lt"/>
                <a:hlinkClick r:id="rId4"/>
              </a:rPr>
              <a:t>Vastuullistajournalismia</a:t>
            </a:r>
            <a:endParaRPr lang="fi-FI" sz="1600" b="0" i="0" u="sng" strike="noStrike" dirty="0">
              <a:solidFill>
                <a:srgbClr val="1155CC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6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Valitkaa ryhmällemme yksi media, jota tutkitte.</a:t>
            </a:r>
            <a:b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</a:br>
            <a:endParaRPr lang="fi-FI" sz="16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Tutkikaa verkkosivuilta, mikä on valitsemanne median rahoituslähde (mainokset, tilausmaksut, jäsenmaksut, julkinen rahoitus).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6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Miten arvioitte rahoituslähteen vaikuttavan sisältöihin? Onko median sisältö vastuullista journalismia? (Lisätietoa rahoituksesta </a:t>
            </a:r>
            <a:r>
              <a:rPr lang="fi-FI" sz="1600" b="0" i="0" u="sng" strike="noStrike" dirty="0">
                <a:solidFill>
                  <a:srgbClr val="1155CC"/>
                </a:solidFill>
                <a:effectLst/>
                <a:latin typeface="+mj-lt"/>
                <a:hlinkClick r:id="rId5"/>
              </a:rPr>
              <a:t>Journalistin ohjeet - JSN</a:t>
            </a: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, kohdat 15 ja 16)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fi-FI" sz="16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Valmistelkaa noin 5 minuutin esitys tutkitusta mediasta, sen rahoituslähteistä ja journalistisesta laadusta, jonka esittelette toisille. </a:t>
            </a:r>
            <a:b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</a:br>
            <a:endParaRPr lang="fi-FI" sz="16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+mj-lt"/>
              </a:rPr>
              <a:t>Harjoitelkaa myös palautteen antamista: Muiden ryhmien 2 jäsentä antavat pidetylle esitykselle lyhyen palautteen.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DB526-C7B4-729E-7087-939E32CE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4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067446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13226-7908-1EB3-D6CE-F4652299B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Tutkittavat mediat 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0709FC7-66B4-A2C7-9043-4120C531D8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67489" y="1351702"/>
            <a:ext cx="9339693" cy="392537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0C6126-81C2-5BFB-D8BA-493217270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6EEE5-965A-B54C-A433-58CA17427F26}" type="slidenum">
              <a:rPr lang="en-FI" smtClean="0"/>
              <a:t>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51025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 ja demokrati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5FEB"/>
      </a:accent1>
      <a:accent2>
        <a:srgbClr val="F55923"/>
      </a:accent2>
      <a:accent3>
        <a:srgbClr val="51D2B3"/>
      </a:accent3>
      <a:accent4>
        <a:srgbClr val="FFFF53"/>
      </a:accent4>
      <a:accent5>
        <a:srgbClr val="46FFFF"/>
      </a:accent5>
      <a:accent6>
        <a:srgbClr val="F599EA"/>
      </a:accent6>
      <a:hlink>
        <a:srgbClr val="2C5FEB"/>
      </a:hlink>
      <a:folHlink>
        <a:srgbClr val="2C5FE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393</TotalTime>
  <Words>363</Words>
  <Application>Microsoft Office PowerPoint</Application>
  <PresentationFormat>Laajakuva</PresentationFormat>
  <Paragraphs>47</Paragraphs>
  <Slides>5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 Tehtävät S4.1 TikTokilla tunnetuksi? (itsenäinen tehtävä) S4.2 Rahavirta tuo vastuullista sisältöä? (yhteisöllinen tehtävä) </vt:lpstr>
      <vt:lpstr>S4.1 Itsenäinen tehtävä TikTokilla tunnetuksi? Tiktok auttaa sinut julkisuuteen, tai saa ainakin tietosi. </vt:lpstr>
      <vt:lpstr>Mitä tietoa TikTok-käyttäjästä kerätään? Miellekartta</vt:lpstr>
      <vt:lpstr>S4.2 Yhteisöllinen tehtävä, 3-4 hlöä/ryhmä Rahavirta tuo vastuullista sisältöä? Media-ala on liiketoimintaa, jossa toimivat isot monikansalliset yritykset, yksityisyrittäjät, julkiset yhteisöt ja kaikkea siltä väliltä.  </vt:lpstr>
      <vt:lpstr>Tutkittavat mediat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Juuso Koponen</dc:creator>
  <cp:lastModifiedBy>Pauliina Grönholm</cp:lastModifiedBy>
  <cp:revision>26</cp:revision>
  <dcterms:created xsi:type="dcterms:W3CDTF">2024-01-17T18:17:33Z</dcterms:created>
  <dcterms:modified xsi:type="dcterms:W3CDTF">2024-03-08T09:52:06Z</dcterms:modified>
</cp:coreProperties>
</file>