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5"/>
  </p:notesMasterIdLst>
  <p:sldIdLst>
    <p:sldId id="256" r:id="rId2"/>
    <p:sldId id="257" r:id="rId3"/>
    <p:sldId id="258" r:id="rId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 roundtripDataSignature="AMtx7miHn2Q0mi4gtYwTy3wGN4lkynvUV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722"/>
  </p:normalViewPr>
  <p:slideViewPr>
    <p:cSldViewPr snapToGrid="0">
      <p:cViewPr varScale="1">
        <p:scale>
          <a:sx n="118" d="100"/>
          <a:sy n="118" d="100"/>
        </p:scale>
        <p:origin x="488"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customschemas.google.com/relationships/presentationmetadata" Target="metadata"/><Relationship Id="rId3" Type="http://schemas.openxmlformats.org/officeDocument/2006/relationships/slide" Target="slides/slide2.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heme" Target="theme/theme1.xml"/><Relationship Id="rId5" Type="http://schemas.openxmlformats.org/officeDocument/2006/relationships/notesMaster" Target="notesMasters/notesMaster1.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fi-FI"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yle.fi/a/74-20058089" TargetMode="External"/><Relationship Id="rId3" Type="http://schemas.openxmlformats.org/officeDocument/2006/relationships/hyperlink" Target="https://media.sitra.fi/app/uploads/2021/01/mediavalitteinen-yhteiskunnallinen-vaikuttaminen.pdf" TargetMode="External"/><Relationship Id="rId7" Type="http://schemas.openxmlformats.org/officeDocument/2006/relationships/hyperlink" Target="https://www.youtube.com/watch?v=MMzhAseIClQ"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www.maaseuduntulevaisuus.fi/uutiset/0cd30b0f-3fa4-4f70-a2c4-82fac583a687" TargetMode="External"/><Relationship Id="rId5" Type="http://schemas.openxmlformats.org/officeDocument/2006/relationships/hyperlink" Target="https://www.hs.fi/kulttuuri/art-2000009431896.html" TargetMode="External"/><Relationship Id="rId4" Type="http://schemas.openxmlformats.org/officeDocument/2006/relationships/hyperlink" Target="https://mediakasvatus.fi/materiaali/opas-mediataitojen-ja-kansalaisaktiivisuuden-vahvistamiseen/#h5pbookid=38&amp;chapter=h5p-interactive-book-chapter-60d73858-2736-4db8-bae7-668cd353c806&amp;section=0"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 name="Google Shape;4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 name="Google Shape;4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i-FI"/>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 name="Google Shape;5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 name="Google Shape;51;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i-FI"/>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 name="Google Shape;5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i-FI" sz="1800" b="0" i="0" u="none" strike="noStrike">
                <a:solidFill>
                  <a:srgbClr val="000000"/>
                </a:solidFill>
                <a:latin typeface="Calibri"/>
                <a:ea typeface="Calibri"/>
                <a:cs typeface="Calibri"/>
                <a:sym typeface="Calibri"/>
              </a:rPr>
              <a:t>Vaikuttamisen muotoja:</a:t>
            </a:r>
            <a:endParaRPr/>
          </a:p>
          <a:p>
            <a:pPr marL="0" lvl="0" indent="0" algn="l" rtl="0">
              <a:spcBef>
                <a:spcPts val="0"/>
              </a:spcBef>
              <a:spcAft>
                <a:spcPts val="0"/>
              </a:spcAft>
              <a:buNone/>
            </a:pPr>
            <a:r>
              <a:rPr lang="fi-FI" sz="1800" b="0" i="0" u="none" strike="noStrike">
                <a:solidFill>
                  <a:srgbClr val="000000"/>
                </a:solidFill>
                <a:latin typeface="Calibri"/>
                <a:ea typeface="Calibri"/>
                <a:cs typeface="Calibri"/>
                <a:sym typeface="Calibri"/>
              </a:rPr>
              <a:t>*</a:t>
            </a:r>
            <a:r>
              <a:rPr lang="fi-FI" sz="1800" b="0" i="0" u="sng" strike="noStrike">
                <a:solidFill>
                  <a:srgbClr val="1155CC"/>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Mediavälitteinen yhteiskunnallinen vaikuttaminen (sitra.fi)</a:t>
            </a:r>
            <a:endParaRPr sz="2800" b="0"/>
          </a:p>
          <a:p>
            <a:pPr marL="0" lvl="0" indent="0" algn="l" rtl="0">
              <a:spcBef>
                <a:spcPts val="0"/>
              </a:spcBef>
              <a:spcAft>
                <a:spcPts val="0"/>
              </a:spcAft>
              <a:buNone/>
            </a:pPr>
            <a:r>
              <a:rPr lang="fi-FI" sz="1800" b="0" i="0" u="none" strike="noStrike">
                <a:solidFill>
                  <a:srgbClr val="000000"/>
                </a:solidFill>
                <a:latin typeface="Calibri"/>
                <a:ea typeface="Calibri"/>
                <a:cs typeface="Calibri"/>
                <a:sym typeface="Calibri"/>
              </a:rPr>
              <a:t>*</a:t>
            </a:r>
            <a:r>
              <a:rPr lang="fi-FI" sz="1800" b="0" i="0" u="sng" strike="noStrike">
                <a:solidFill>
                  <a:srgbClr val="1155CC"/>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Opas mediataitojen ja kansalaisaktiivisuuden vahvistamiseen - Mediakasvatusseura ry</a:t>
            </a:r>
            <a:endParaRPr sz="1800" b="0" i="0" u="sng" strike="noStrike">
              <a:solidFill>
                <a:srgbClr val="1155CC"/>
              </a:solidFill>
              <a:latin typeface="Calibri"/>
              <a:ea typeface="Calibri"/>
              <a:cs typeface="Calibri"/>
              <a:sym typeface="Calibri"/>
            </a:endParaRPr>
          </a:p>
          <a:p>
            <a:pPr marL="0" lvl="0" indent="0" algn="l" rtl="0">
              <a:spcBef>
                <a:spcPts val="0"/>
              </a:spcBef>
              <a:spcAft>
                <a:spcPts val="0"/>
              </a:spcAft>
              <a:buNone/>
            </a:pPr>
            <a:endParaRPr sz="1800" b="0" i="0" u="sng" strike="noStrike">
              <a:solidFill>
                <a:srgbClr val="1155CC"/>
              </a:solidFill>
              <a:latin typeface="Calibri"/>
              <a:ea typeface="Calibri"/>
              <a:cs typeface="Calibri"/>
              <a:sym typeface="Calibri"/>
            </a:endParaRPr>
          </a:p>
          <a:p>
            <a:pPr marL="0" lvl="0" indent="0" algn="l" rtl="0">
              <a:spcBef>
                <a:spcPts val="0"/>
              </a:spcBef>
              <a:spcAft>
                <a:spcPts val="0"/>
              </a:spcAft>
              <a:buNone/>
            </a:pPr>
            <a:r>
              <a:rPr lang="fi-FI" sz="1800" b="0" i="0" u="none" strike="noStrike">
                <a:solidFill>
                  <a:srgbClr val="000000"/>
                </a:solidFill>
                <a:latin typeface="Calibri"/>
                <a:ea typeface="Calibri"/>
                <a:cs typeface="Calibri"/>
                <a:sym typeface="Calibri"/>
              </a:rPr>
              <a:t>**Esimerkkejä:</a:t>
            </a:r>
            <a:endParaRPr b="0"/>
          </a:p>
          <a:p>
            <a:pPr marL="0" lvl="0" indent="0" algn="l" rtl="0">
              <a:spcBef>
                <a:spcPts val="0"/>
              </a:spcBef>
              <a:spcAft>
                <a:spcPts val="0"/>
              </a:spcAft>
              <a:buNone/>
            </a:pPr>
            <a:r>
              <a:rPr lang="fi-FI" sz="1800" b="0" i="0" u="sng" strike="noStrike">
                <a:solidFill>
                  <a:srgbClr val="1155CC"/>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”Meillä on tärkeä rooli siinä, millaiseksi maailma muovautuu” – Mitä HS:n tasa-arvoprojektissa on tähän asti opittu? - Kulttuuri | HS.fi</a:t>
            </a:r>
            <a:endParaRPr b="0"/>
          </a:p>
          <a:p>
            <a:pPr marL="0" lvl="0" indent="0" algn="l" rtl="0">
              <a:spcBef>
                <a:spcPts val="0"/>
              </a:spcBef>
              <a:spcAft>
                <a:spcPts val="0"/>
              </a:spcAft>
              <a:buNone/>
            </a:pPr>
            <a:br>
              <a:rPr lang="fi-FI" b="0"/>
            </a:br>
            <a:r>
              <a:rPr lang="fi-FI" sz="1800" b="0" i="0" u="sng" strike="noStrike">
                <a:solidFill>
                  <a:srgbClr val="1155CC"/>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Elokapina pysäytti aamuliikenteen puoleksi tunniksi Helsingin Länsiväylällä – tavoitteena estää Stansvikin metsien hakkuut - Uutiset - Maaseudun Tulevaisuus</a:t>
            </a:r>
            <a:r>
              <a:rPr lang="fi-FI" sz="1800" b="0" i="0" u="none" strike="noStrike">
                <a:solidFill>
                  <a:srgbClr val="000000"/>
                </a:solidFill>
                <a:latin typeface="Calibri"/>
                <a:ea typeface="Calibri"/>
                <a:cs typeface="Calibri"/>
                <a:sym typeface="Calibri"/>
              </a:rPr>
              <a:t> &amp; </a:t>
            </a:r>
            <a:r>
              <a:rPr lang="fi-FI" sz="1800" b="0" i="0" u="sng" strike="noStrike">
                <a:solidFill>
                  <a:srgbClr val="1155CC"/>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Elokapina Helsinki pysäyttää liikenteen Länsiväylällä Stansvikin metsän säilyttämisen puolesta. - YouTube</a:t>
            </a:r>
            <a:endParaRPr b="0"/>
          </a:p>
          <a:p>
            <a:pPr marL="0" lvl="0" indent="0" algn="l" rtl="0">
              <a:spcBef>
                <a:spcPts val="0"/>
              </a:spcBef>
              <a:spcAft>
                <a:spcPts val="0"/>
              </a:spcAft>
              <a:buNone/>
            </a:pPr>
            <a:br>
              <a:rPr lang="fi-FI" b="0"/>
            </a:br>
            <a:r>
              <a:rPr lang="fi-FI" sz="1800" b="0" i="0" u="sng" strike="noStrike">
                <a:solidFill>
                  <a:srgbClr val="1155CC"/>
                </a:solidFill>
                <a:latin typeface="Calibri"/>
                <a:ea typeface="Calibri"/>
                <a:cs typeface="Calibri"/>
                <a:sym typeface="Calibri"/>
                <a:hlinkClick r:id="rId8">
                  <a:extLst>
                    <a:ext uri="{A12FA001-AC4F-418D-AE19-62706E023703}">
                      <ahyp:hlinkClr xmlns:ahyp="http://schemas.microsoft.com/office/drawing/2018/hyperlinkcolor" val="tx"/>
                    </a:ext>
                  </a:extLst>
                </a:hlinkClick>
              </a:rPr>
              <a:t>Mielenosoittajat ovat vaatineet metsänhakkuille loppua Helsingissä kuukauden päivät – nyt niin tapahtui pienen vesinoron vuoksi | Kotimaa | Yle</a:t>
            </a:r>
            <a:endParaRPr b="0"/>
          </a:p>
          <a:p>
            <a:pPr marL="0" lvl="0" indent="0" algn="l" rtl="0">
              <a:spcBef>
                <a:spcPts val="0"/>
              </a:spcBef>
              <a:spcAft>
                <a:spcPts val="0"/>
              </a:spcAft>
              <a:buNone/>
            </a:pPr>
            <a:br>
              <a:rPr lang="fi-FI"/>
            </a:br>
            <a:endParaRPr/>
          </a:p>
        </p:txBody>
      </p:sp>
      <p:sp>
        <p:nvSpPr>
          <p:cNvPr id="59" name="Google Shape;59;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i-FI"/>
              <a:t>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8"/>
        <p:cNvGrpSpPr/>
        <p:nvPr/>
      </p:nvGrpSpPr>
      <p:grpSpPr>
        <a:xfrm>
          <a:off x="0" y="0"/>
          <a:ext cx="0" cy="0"/>
          <a:chOff x="0" y="0"/>
          <a:chExt cx="0" cy="0"/>
        </a:xfrm>
      </p:grpSpPr>
      <p:sp>
        <p:nvSpPr>
          <p:cNvPr id="19" name="Google Shape;19;p5"/>
          <p:cNvSpPr>
            <a:spLocks noGrp="1"/>
          </p:cNvSpPr>
          <p:nvPr>
            <p:ph type="pic" idx="2"/>
          </p:nvPr>
        </p:nvSpPr>
        <p:spPr>
          <a:xfrm>
            <a:off x="5553075" y="0"/>
            <a:ext cx="6638925" cy="6858000"/>
          </a:xfrm>
          <a:prstGeom prst="rect">
            <a:avLst/>
          </a:prstGeom>
          <a:noFill/>
          <a:ln>
            <a:noFill/>
          </a:ln>
        </p:spPr>
        <p:txBody>
          <a:bodyPr/>
          <a:lstStyle/>
          <a:p>
            <a:endParaRPr lang="en-FI"/>
          </a:p>
        </p:txBody>
      </p:sp>
      <p:sp>
        <p:nvSpPr>
          <p:cNvPr id="20" name="Google Shape;20;p5"/>
          <p:cNvSpPr txBox="1">
            <a:spLocks noGrp="1"/>
          </p:cNvSpPr>
          <p:nvPr>
            <p:ph type="ctrTitle"/>
          </p:nvPr>
        </p:nvSpPr>
        <p:spPr>
          <a:xfrm>
            <a:off x="310611" y="1196787"/>
            <a:ext cx="4915230" cy="401441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1"/>
              </a:buClr>
              <a:buSzPts val="4400"/>
              <a:buFont typeface="Arial"/>
              <a:buNone/>
              <a:defRPr sz="44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5"/>
          <p:cNvSpPr txBox="1">
            <a:spLocks noGrp="1"/>
          </p:cNvSpPr>
          <p:nvPr>
            <p:ph type="subTitle" idx="1"/>
          </p:nvPr>
        </p:nvSpPr>
        <p:spPr>
          <a:xfrm>
            <a:off x="324058" y="295212"/>
            <a:ext cx="4881505" cy="778498"/>
          </a:xfrm>
          <a:prstGeom prst="rect">
            <a:avLst/>
          </a:prstGeom>
          <a:noFill/>
          <a:ln>
            <a:noFill/>
          </a:ln>
        </p:spPr>
        <p:txBody>
          <a:bodyPr spcFirstLastPara="1" wrap="square" lIns="91425" tIns="45700" rIns="91425" bIns="45700" anchor="t" anchorCtr="0">
            <a:normAutofit/>
          </a:bodyPr>
          <a:lstStyle>
            <a:lvl1pPr lvl="0" algn="l">
              <a:lnSpc>
                <a:spcPct val="120000"/>
              </a:lnSpc>
              <a:spcBef>
                <a:spcPts val="1000"/>
              </a:spcBef>
              <a:spcAft>
                <a:spcPts val="0"/>
              </a:spcAft>
              <a:buClr>
                <a:schemeClr val="dk1"/>
              </a:buClr>
              <a:buSzPts val="1800"/>
              <a:buNone/>
              <a:defRPr sz="1800" b="1"/>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grpSp>
        <p:nvGrpSpPr>
          <p:cNvPr id="22" name="Google Shape;22;p5" descr="Mediajademokratia.fi"/>
          <p:cNvGrpSpPr/>
          <p:nvPr/>
        </p:nvGrpSpPr>
        <p:grpSpPr>
          <a:xfrm>
            <a:off x="417564" y="5313407"/>
            <a:ext cx="4788000" cy="1006388"/>
            <a:chOff x="431012" y="5451412"/>
            <a:chExt cx="4470835" cy="939800"/>
          </a:xfrm>
        </p:grpSpPr>
        <p:pic>
          <p:nvPicPr>
            <p:cNvPr id="23" name="Google Shape;23;p5" descr="Mediakasvatus – Uutismedian liitto"/>
            <p:cNvPicPr preferRelativeResize="0"/>
            <p:nvPr/>
          </p:nvPicPr>
          <p:blipFill rotWithShape="1">
            <a:blip r:embed="rId2">
              <a:alphaModFix/>
            </a:blip>
            <a:srcRect/>
            <a:stretch/>
          </p:blipFill>
          <p:spPr>
            <a:xfrm>
              <a:off x="3225447" y="5451412"/>
              <a:ext cx="1676400" cy="939800"/>
            </a:xfrm>
            <a:prstGeom prst="rect">
              <a:avLst/>
            </a:prstGeom>
            <a:noFill/>
            <a:ln>
              <a:noFill/>
            </a:ln>
          </p:spPr>
        </p:pic>
        <p:pic>
          <p:nvPicPr>
            <p:cNvPr id="24" name="Google Shape;24;p5"/>
            <p:cNvPicPr preferRelativeResize="0"/>
            <p:nvPr/>
          </p:nvPicPr>
          <p:blipFill rotWithShape="1">
            <a:blip r:embed="rId3">
              <a:alphaModFix/>
            </a:blip>
            <a:srcRect/>
            <a:stretch/>
          </p:blipFill>
          <p:spPr>
            <a:xfrm>
              <a:off x="431012" y="5697611"/>
              <a:ext cx="2470441" cy="223701"/>
            </a:xfrm>
            <a:prstGeom prst="rect">
              <a:avLst/>
            </a:prstGeom>
            <a:noFill/>
            <a:ln>
              <a:noFill/>
            </a:ln>
          </p:spPr>
        </p:pic>
      </p:grpSp>
      <p:sp>
        <p:nvSpPr>
          <p:cNvPr id="25" name="Google Shape;25;p5"/>
          <p:cNvSpPr/>
          <p:nvPr/>
        </p:nvSpPr>
        <p:spPr>
          <a:xfrm>
            <a:off x="0" y="6319795"/>
            <a:ext cx="12192000" cy="53820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26" name="Google Shape;26;p5"/>
          <p:cNvPicPr preferRelativeResize="0"/>
          <p:nvPr/>
        </p:nvPicPr>
        <p:blipFill rotWithShape="1">
          <a:blip r:embed="rId4">
            <a:alphaModFix/>
          </a:blip>
          <a:srcRect/>
          <a:stretch/>
        </p:blipFill>
        <p:spPr>
          <a:xfrm>
            <a:off x="0" y="6045200"/>
            <a:ext cx="3009900" cy="8128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324058" y="365125"/>
            <a:ext cx="11029742" cy="65227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6"/>
          <p:cNvSpPr txBox="1">
            <a:spLocks noGrp="1"/>
          </p:cNvSpPr>
          <p:nvPr>
            <p:ph type="body" idx="1"/>
          </p:nvPr>
        </p:nvSpPr>
        <p:spPr>
          <a:xfrm>
            <a:off x="324058" y="1196787"/>
            <a:ext cx="11549074" cy="4980176"/>
          </a:xfrm>
          <a:prstGeom prst="rect">
            <a:avLst/>
          </a:prstGeom>
          <a:noFill/>
          <a:ln>
            <a:noFill/>
          </a:ln>
        </p:spPr>
        <p:txBody>
          <a:bodyPr spcFirstLastPara="1" wrap="square" lIns="91425" tIns="45700" rIns="91425" bIns="45700" anchor="t" anchorCtr="0">
            <a:normAutofit/>
          </a:bodyPr>
          <a:lstStyle>
            <a:lvl1pPr marL="457200" lvl="0" indent="-387350" algn="l">
              <a:lnSpc>
                <a:spcPct val="120000"/>
              </a:lnSpc>
              <a:spcBef>
                <a:spcPts val="1000"/>
              </a:spcBef>
              <a:spcAft>
                <a:spcPts val="0"/>
              </a:spcAft>
              <a:buClr>
                <a:schemeClr val="dk1"/>
              </a:buClr>
              <a:buSzPts val="2500"/>
              <a:buChar char="•"/>
              <a:defRPr sz="2500"/>
            </a:lvl1pPr>
            <a:lvl2pPr marL="914400" lvl="1" indent="-361950" algn="l">
              <a:lnSpc>
                <a:spcPct val="120000"/>
              </a:lnSpc>
              <a:spcBef>
                <a:spcPts val="500"/>
              </a:spcBef>
              <a:spcAft>
                <a:spcPts val="0"/>
              </a:spcAft>
              <a:buClr>
                <a:schemeClr val="dk1"/>
              </a:buClr>
              <a:buSzPts val="2100"/>
              <a:buChar char="•"/>
              <a:defRPr sz="2100"/>
            </a:lvl2pPr>
            <a:lvl3pPr marL="1371600" lvl="2" indent="-342900" algn="l">
              <a:lnSpc>
                <a:spcPct val="120000"/>
              </a:lnSpc>
              <a:spcBef>
                <a:spcPts val="500"/>
              </a:spcBef>
              <a:spcAft>
                <a:spcPts val="0"/>
              </a:spcAft>
              <a:buClr>
                <a:schemeClr val="dk1"/>
              </a:buClr>
              <a:buSzPts val="1800"/>
              <a:buChar char="•"/>
              <a:defRPr sz="1800"/>
            </a:lvl3pPr>
            <a:lvl4pPr marL="1828800" lvl="3" indent="-330200" algn="l">
              <a:lnSpc>
                <a:spcPct val="120000"/>
              </a:lnSpc>
              <a:spcBef>
                <a:spcPts val="500"/>
              </a:spcBef>
              <a:spcAft>
                <a:spcPts val="0"/>
              </a:spcAft>
              <a:buClr>
                <a:schemeClr val="dk1"/>
              </a:buClr>
              <a:buSzPts val="1600"/>
              <a:buChar char="•"/>
              <a:defRPr sz="1600"/>
            </a:lvl4pPr>
            <a:lvl5pPr marL="2286000" lvl="4" indent="-317500" algn="l">
              <a:lnSpc>
                <a:spcPct val="120000"/>
              </a:lnSpc>
              <a:spcBef>
                <a:spcPts val="500"/>
              </a:spcBef>
              <a:spcAft>
                <a:spcPts val="0"/>
              </a:spcAft>
              <a:buClr>
                <a:schemeClr val="dk1"/>
              </a:buClr>
              <a:buSzPts val="140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6"/>
          <p:cNvSpPr txBox="1">
            <a:spLocks noGrp="1"/>
          </p:cNvSpPr>
          <p:nvPr>
            <p:ph type="sldNum" idx="12"/>
          </p:nvPr>
        </p:nvSpPr>
        <p:spPr>
          <a:xfrm>
            <a:off x="9129932" y="63268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24058" y="365125"/>
            <a:ext cx="11029742" cy="65227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7"/>
          <p:cNvSpPr txBox="1">
            <a:spLocks noGrp="1"/>
          </p:cNvSpPr>
          <p:nvPr>
            <p:ph type="body" idx="1"/>
          </p:nvPr>
        </p:nvSpPr>
        <p:spPr>
          <a:xfrm>
            <a:off x="324058" y="1197058"/>
            <a:ext cx="5553894" cy="488018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7"/>
          <p:cNvSpPr txBox="1">
            <a:spLocks noGrp="1"/>
          </p:cNvSpPr>
          <p:nvPr>
            <p:ph type="body" idx="2"/>
          </p:nvPr>
        </p:nvSpPr>
        <p:spPr>
          <a:xfrm>
            <a:off x="6096000" y="1197058"/>
            <a:ext cx="5375030" cy="488018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7"/>
          <p:cNvSpPr txBox="1">
            <a:spLocks noGrp="1"/>
          </p:cNvSpPr>
          <p:nvPr>
            <p:ph type="sldNum" idx="12"/>
          </p:nvPr>
        </p:nvSpPr>
        <p:spPr>
          <a:xfrm>
            <a:off x="9129932" y="63268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324058" y="365125"/>
            <a:ext cx="11029742" cy="65227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8"/>
          <p:cNvSpPr txBox="1">
            <a:spLocks noGrp="1"/>
          </p:cNvSpPr>
          <p:nvPr>
            <p:ph type="sldNum" idx="12"/>
          </p:nvPr>
        </p:nvSpPr>
        <p:spPr>
          <a:xfrm>
            <a:off x="9129932" y="63268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
        <p:nvSpPr>
          <p:cNvPr id="40" name="Google Shape;40;p9"/>
          <p:cNvSpPr txBox="1">
            <a:spLocks noGrp="1"/>
          </p:cNvSpPr>
          <p:nvPr>
            <p:ph type="sldNum" idx="12"/>
          </p:nvPr>
        </p:nvSpPr>
        <p:spPr>
          <a:xfrm>
            <a:off x="9129932" y="63268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
          <p:cNvSpPr txBox="1">
            <a:spLocks noGrp="1"/>
          </p:cNvSpPr>
          <p:nvPr>
            <p:ph type="body" idx="1"/>
          </p:nvPr>
        </p:nvSpPr>
        <p:spPr>
          <a:xfrm>
            <a:off x="324058" y="1196787"/>
            <a:ext cx="11549074" cy="4980176"/>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1" name="Google Shape;11;p4"/>
          <p:cNvSpPr txBox="1">
            <a:spLocks noGrp="1"/>
          </p:cNvSpPr>
          <p:nvPr>
            <p:ph type="sldNum" idx="12"/>
          </p:nvPr>
        </p:nvSpPr>
        <p:spPr>
          <a:xfrm>
            <a:off x="9129932" y="6326854"/>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dk1"/>
                </a:solidFill>
                <a:latin typeface="Arial"/>
                <a:ea typeface="Arial"/>
                <a:cs typeface="Arial"/>
                <a:sym typeface="Arial"/>
              </a:defRPr>
            </a:lvl1pPr>
            <a:lvl2pPr marL="0" marR="0" lvl="1" indent="0" algn="r" rtl="0">
              <a:spcBef>
                <a:spcPts val="0"/>
              </a:spcBef>
              <a:buNone/>
              <a:defRPr sz="1200" b="0" i="0" u="none" strike="noStrike" cap="none">
                <a:solidFill>
                  <a:schemeClr val="dk1"/>
                </a:solidFill>
                <a:latin typeface="Arial"/>
                <a:ea typeface="Arial"/>
                <a:cs typeface="Arial"/>
                <a:sym typeface="Arial"/>
              </a:defRPr>
            </a:lvl2pPr>
            <a:lvl3pPr marL="0" marR="0" lvl="2" indent="0" algn="r" rtl="0">
              <a:spcBef>
                <a:spcPts val="0"/>
              </a:spcBef>
              <a:buNone/>
              <a:defRPr sz="1200" b="0" i="0" u="none" strike="noStrike" cap="none">
                <a:solidFill>
                  <a:schemeClr val="dk1"/>
                </a:solidFill>
                <a:latin typeface="Arial"/>
                <a:ea typeface="Arial"/>
                <a:cs typeface="Arial"/>
                <a:sym typeface="Arial"/>
              </a:defRPr>
            </a:lvl3pPr>
            <a:lvl4pPr marL="0" marR="0" lvl="3" indent="0" algn="r" rtl="0">
              <a:spcBef>
                <a:spcPts val="0"/>
              </a:spcBef>
              <a:buNone/>
              <a:defRPr sz="1200" b="0" i="0" u="none" strike="noStrike" cap="none">
                <a:solidFill>
                  <a:schemeClr val="dk1"/>
                </a:solidFill>
                <a:latin typeface="Arial"/>
                <a:ea typeface="Arial"/>
                <a:cs typeface="Arial"/>
                <a:sym typeface="Arial"/>
              </a:defRPr>
            </a:lvl4pPr>
            <a:lvl5pPr marL="0" marR="0" lvl="4" indent="0" algn="r" rtl="0">
              <a:spcBef>
                <a:spcPts val="0"/>
              </a:spcBef>
              <a:buNone/>
              <a:defRPr sz="1200" b="0" i="0" u="none" strike="noStrike" cap="none">
                <a:solidFill>
                  <a:schemeClr val="dk1"/>
                </a:solidFill>
                <a:latin typeface="Arial"/>
                <a:ea typeface="Arial"/>
                <a:cs typeface="Arial"/>
                <a:sym typeface="Arial"/>
              </a:defRPr>
            </a:lvl5pPr>
            <a:lvl6pPr marL="0" marR="0" lvl="5" indent="0" algn="r" rtl="0">
              <a:spcBef>
                <a:spcPts val="0"/>
              </a:spcBef>
              <a:buNone/>
              <a:defRPr sz="1200" b="0" i="0" u="none" strike="noStrike" cap="none">
                <a:solidFill>
                  <a:schemeClr val="dk1"/>
                </a:solidFill>
                <a:latin typeface="Arial"/>
                <a:ea typeface="Arial"/>
                <a:cs typeface="Arial"/>
                <a:sym typeface="Arial"/>
              </a:defRPr>
            </a:lvl6pPr>
            <a:lvl7pPr marL="0" marR="0" lvl="6" indent="0" algn="r" rtl="0">
              <a:spcBef>
                <a:spcPts val="0"/>
              </a:spcBef>
              <a:buNone/>
              <a:defRPr sz="1200" b="0" i="0" u="none" strike="noStrike" cap="none">
                <a:solidFill>
                  <a:schemeClr val="dk1"/>
                </a:solidFill>
                <a:latin typeface="Arial"/>
                <a:ea typeface="Arial"/>
                <a:cs typeface="Arial"/>
                <a:sym typeface="Arial"/>
              </a:defRPr>
            </a:lvl7pPr>
            <a:lvl8pPr marL="0" marR="0" lvl="7" indent="0" algn="r" rtl="0">
              <a:spcBef>
                <a:spcPts val="0"/>
              </a:spcBef>
              <a:buNone/>
              <a:defRPr sz="1200" b="0" i="0" u="none" strike="noStrike" cap="none">
                <a:solidFill>
                  <a:schemeClr val="dk1"/>
                </a:solidFill>
                <a:latin typeface="Arial"/>
                <a:ea typeface="Arial"/>
                <a:cs typeface="Arial"/>
                <a:sym typeface="Arial"/>
              </a:defRPr>
            </a:lvl8pPr>
            <a:lvl9pPr marL="0" marR="0" lvl="8" indent="0" algn="r" rtl="0">
              <a:spcBef>
                <a:spcPts val="0"/>
              </a:spcBef>
              <a:buNone/>
              <a:defRPr sz="12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i-FI"/>
              <a:t>‹#›</a:t>
            </a:fld>
            <a:endParaRPr/>
          </a:p>
        </p:txBody>
      </p:sp>
      <p:sp>
        <p:nvSpPr>
          <p:cNvPr id="12" name="Google Shape;12;p4"/>
          <p:cNvSpPr txBox="1">
            <a:spLocks noGrp="1"/>
          </p:cNvSpPr>
          <p:nvPr>
            <p:ph type="title"/>
          </p:nvPr>
        </p:nvSpPr>
        <p:spPr>
          <a:xfrm>
            <a:off x="324058" y="365125"/>
            <a:ext cx="10705014" cy="65227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accent1"/>
              </a:buClr>
              <a:buSzPts val="3600"/>
              <a:buFont typeface="Arial"/>
              <a:buNone/>
              <a:defRPr sz="3600" b="1" i="0" u="none" strike="noStrike" cap="none">
                <a:solidFill>
                  <a:schemeClr val="accen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13" name="Google Shape;13;p4"/>
          <p:cNvPicPr preferRelativeResize="0"/>
          <p:nvPr/>
        </p:nvPicPr>
        <p:blipFill rotWithShape="1">
          <a:blip r:embed="rId7">
            <a:alphaModFix/>
          </a:blip>
          <a:srcRect/>
          <a:stretch/>
        </p:blipFill>
        <p:spPr>
          <a:xfrm>
            <a:off x="10668000" y="0"/>
            <a:ext cx="1524000" cy="1879600"/>
          </a:xfrm>
          <a:prstGeom prst="rect">
            <a:avLst/>
          </a:prstGeom>
          <a:noFill/>
          <a:ln>
            <a:noFill/>
          </a:ln>
        </p:spPr>
      </p:pic>
      <p:grpSp>
        <p:nvGrpSpPr>
          <p:cNvPr id="14" name="Google Shape;14;p4"/>
          <p:cNvGrpSpPr/>
          <p:nvPr/>
        </p:nvGrpSpPr>
        <p:grpSpPr>
          <a:xfrm>
            <a:off x="347004" y="6250305"/>
            <a:ext cx="3240000" cy="518256"/>
            <a:chOff x="347004" y="6222169"/>
            <a:chExt cx="3799151" cy="607695"/>
          </a:xfrm>
        </p:grpSpPr>
        <p:pic>
          <p:nvPicPr>
            <p:cNvPr id="15" name="Google Shape;15;p4" descr="Mediakasvatus – Uutismedian liitto"/>
            <p:cNvPicPr preferRelativeResize="0"/>
            <p:nvPr/>
          </p:nvPicPr>
          <p:blipFill rotWithShape="1">
            <a:blip r:embed="rId8">
              <a:alphaModFix/>
            </a:blip>
            <a:srcRect/>
            <a:stretch/>
          </p:blipFill>
          <p:spPr>
            <a:xfrm>
              <a:off x="3062069" y="6222169"/>
              <a:ext cx="1084086" cy="607695"/>
            </a:xfrm>
            <a:prstGeom prst="rect">
              <a:avLst/>
            </a:prstGeom>
            <a:noFill/>
            <a:ln>
              <a:noFill/>
            </a:ln>
          </p:spPr>
        </p:pic>
        <p:pic>
          <p:nvPicPr>
            <p:cNvPr id="16" name="Google Shape;16;p4" descr="Mediajademokratia.fi"/>
            <p:cNvPicPr preferRelativeResize="0"/>
            <p:nvPr/>
          </p:nvPicPr>
          <p:blipFill rotWithShape="1">
            <a:blip r:embed="rId9">
              <a:alphaModFix/>
            </a:blip>
            <a:srcRect/>
            <a:stretch/>
          </p:blipFill>
          <p:spPr>
            <a:xfrm>
              <a:off x="347004" y="6436818"/>
              <a:ext cx="2042984" cy="184979"/>
            </a:xfrm>
            <a:prstGeom prst="rect">
              <a:avLst/>
            </a:prstGeom>
            <a:noFill/>
            <a:ln>
              <a:noFill/>
            </a:ln>
          </p:spPr>
        </p:pic>
      </p:grpSp>
      <p:sp>
        <p:nvSpPr>
          <p:cNvPr id="17" name="Google Shape;17;p4"/>
          <p:cNvSpPr txBox="1"/>
          <p:nvPr/>
        </p:nvSpPr>
        <p:spPr>
          <a:xfrm>
            <a:off x="4241733" y="6326870"/>
            <a:ext cx="4363265"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fi-FI" sz="1200" b="0" i="0" u="none" strike="noStrike" cap="none">
                <a:solidFill>
                  <a:schemeClr val="dk1"/>
                </a:solidFill>
                <a:latin typeface="Arial"/>
                <a:ea typeface="Arial"/>
                <a:cs typeface="Arial"/>
                <a:sym typeface="Arial"/>
              </a:rPr>
              <a:t>Creative Commons Nimeä 4.0 Kansainvälinen</a:t>
            </a:r>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yle.fi/aihe/a/20-10005650"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jsn.fi/journalistin-ohjeet/"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p1"/>
          <p:cNvSpPr txBox="1">
            <a:spLocks noGrp="1"/>
          </p:cNvSpPr>
          <p:nvPr>
            <p:ph type="ctrTitle"/>
          </p:nvPr>
        </p:nvSpPr>
        <p:spPr>
          <a:xfrm>
            <a:off x="310610" y="1196787"/>
            <a:ext cx="9042709" cy="401441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4400"/>
              <a:buFont typeface="Arial"/>
              <a:buNone/>
            </a:pPr>
            <a:br>
              <a:rPr/>
            </a:br>
            <a:r>
              <a:t>Tasks</a:t>
            </a:r>
            <a:br>
              <a:rPr/>
            </a:br>
            <a:r>
              <a:rPr sz="2800">
                <a:solidFill>
                  <a:srgbClr val="2C5FEB"/>
                </a:solidFill>
              </a:rPr>
              <a:t>S3.1</a:t>
            </a:r>
            <a:r>
              <a:rPr sz="2800" b="1" i="0" u="none">
                <a:solidFill>
                  <a:srgbClr val="2C5FEB"/>
                </a:solidFill>
                <a:latin typeface="Calibri"/>
                <a:cs typeface="Calibri"/>
              </a:rPr>
              <a:t> Have you got any info? </a:t>
            </a:r>
            <a:r>
              <a:rPr sz="2800" b="1" i="0" u="none" dirty="0">
                <a:solidFill>
                  <a:srgbClr val="2C5FEB"/>
                </a:solidFill>
                <a:latin typeface="Calibri"/>
                <a:cs typeface="Calibri"/>
              </a:rPr>
              <a:t>How do you know? </a:t>
            </a:r>
            <a:r>
              <a:rPr sz="2800" b="0" i="0" u="none" dirty="0">
                <a:solidFill>
                  <a:srgbClr val="2C5FEB"/>
                </a:solidFill>
                <a:latin typeface="Calibri"/>
                <a:cs typeface="Calibri"/>
              </a:rPr>
              <a:t>(independent task</a:t>
            </a:r>
            <a:r>
              <a:rPr sz="2800" b="0" i="0" dirty="0">
                <a:solidFill>
                  <a:srgbClr val="2C5FEB"/>
                </a:solidFill>
                <a:latin typeface="Calibri"/>
                <a:cs typeface="Calibri"/>
              </a:rPr>
              <a:t>)</a:t>
            </a:r>
            <a:br>
              <a:rPr sz="2800" dirty="0">
                <a:solidFill>
                  <a:srgbClr val="2C5FEB"/>
                </a:solidFill>
              </a:rPr>
            </a:br>
            <a:r>
              <a:rPr sz="2800" dirty="0">
                <a:solidFill>
                  <a:srgbClr val="2C5FEB"/>
                </a:solidFill>
              </a:rPr>
              <a:t>S3.2 </a:t>
            </a:r>
            <a:r>
              <a:rPr sz="2800" b="1" i="0" u="none" dirty="0">
                <a:solidFill>
                  <a:srgbClr val="2C5FEB"/>
                </a:solidFill>
                <a:latin typeface="Calibri"/>
                <a:cs typeface="Calibri"/>
              </a:rPr>
              <a:t>This needs to change </a:t>
            </a:r>
            <a:r>
              <a:rPr sz="2800" b="0" i="0" u="none" cap="none" dirty="0">
                <a:solidFill>
                  <a:srgbClr val="2C5FEB"/>
                </a:solidFill>
                <a:latin typeface="Calibri"/>
                <a:cs typeface="Calibri"/>
              </a:rPr>
              <a:t>(team task</a:t>
            </a:r>
            <a:r>
              <a:rPr sz="2800" b="0" i="0" cap="none" dirty="0">
                <a:solidFill>
                  <a:srgbClr val="2C5FEB"/>
                </a:solidFill>
                <a:latin typeface="Calibri"/>
                <a:cs typeface="Calibri"/>
              </a:rPr>
              <a:t>)</a:t>
            </a:r>
            <a:br>
              <a:rPr dirty="0"/>
            </a:br>
            <a:endParaRPr dirty="0"/>
          </a:p>
        </p:txBody>
      </p:sp>
      <p:sp>
        <p:nvSpPr>
          <p:cNvPr id="47" name="Google Shape;47;p1"/>
          <p:cNvSpPr txBox="1">
            <a:spLocks noGrp="1"/>
          </p:cNvSpPr>
          <p:nvPr>
            <p:ph type="subTitle" idx="1"/>
          </p:nvPr>
        </p:nvSpPr>
        <p:spPr>
          <a:xfrm>
            <a:off x="324058" y="295212"/>
            <a:ext cx="9569089" cy="778498"/>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0"/>
              </a:spcBef>
              <a:spcAft>
                <a:spcPts val="0"/>
              </a:spcAft>
              <a:buClr>
                <a:srgbClr val="F55A23"/>
              </a:buClr>
              <a:buSzPts val="3200"/>
              <a:buNone/>
            </a:pPr>
            <a:r>
              <a:rPr sz="3200" b="1" i="0" u="none" strike="noStrike" dirty="0">
                <a:solidFill>
                  <a:srgbClr val="F55A23"/>
                </a:solidFill>
                <a:latin typeface="Arial"/>
                <a:cs typeface="Arial"/>
              </a:rPr>
              <a:t>S3 Active citizenship and the media</a:t>
            </a:r>
            <a:endParaRPr sz="3200" dirty="0">
              <a:solidFill>
                <a:srgbClr val="F55A23"/>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3" name="Google Shape;53;p2"/>
          <p:cNvSpPr txBox="1">
            <a:spLocks noGrp="1"/>
          </p:cNvSpPr>
          <p:nvPr>
            <p:ph type="title"/>
          </p:nvPr>
        </p:nvSpPr>
        <p:spPr>
          <a:xfrm>
            <a:off x="324058" y="365125"/>
            <a:ext cx="11029742" cy="1011983"/>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Clr>
                <a:srgbClr val="7F7F7F"/>
              </a:buClr>
              <a:buSzPct val="100000"/>
              <a:buFont typeface="Arial"/>
              <a:buNone/>
            </a:pPr>
            <a:r>
              <a:rPr sz="1800" b="0">
                <a:solidFill>
                  <a:srgbClr val="7F7F7F"/>
                </a:solidFill>
              </a:rPr>
              <a:t>S3.1 Independent task</a:t>
            </a:r>
            <a:br>
              <a:rPr sz="1800" b="0">
                <a:solidFill>
                  <a:schemeClr val="dk1"/>
                </a:solidFill>
              </a:rPr>
            </a:br>
            <a:r>
              <a:t>Have you got any info? How do you know?</a:t>
            </a:r>
            <a:br>
              <a:rPr/>
            </a:br>
            <a:endParaRPr/>
          </a:p>
        </p:txBody>
      </p:sp>
      <p:sp>
        <p:nvSpPr>
          <p:cNvPr id="54" name="Google Shape;54;p2"/>
          <p:cNvSpPr txBox="1">
            <a:spLocks noGrp="1"/>
          </p:cNvSpPr>
          <p:nvPr>
            <p:ph type="body" idx="1"/>
          </p:nvPr>
        </p:nvSpPr>
        <p:spPr>
          <a:xfrm>
            <a:off x="321463" y="1377108"/>
            <a:ext cx="11549074" cy="4663307"/>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120000"/>
              </a:lnSpc>
              <a:spcBef>
                <a:spcPts val="0"/>
              </a:spcBef>
              <a:spcAft>
                <a:spcPts val="0"/>
              </a:spcAft>
              <a:buClr>
                <a:srgbClr val="000000"/>
              </a:buClr>
              <a:buSzPts val="1800"/>
              <a:buFont typeface="Arial"/>
              <a:buAutoNum type="arabicPeriod"/>
            </a:pPr>
            <a:r>
              <a:rPr sz="1800" b="0" i="0" u="none" strike="noStrike">
                <a:solidFill>
                  <a:srgbClr val="000000"/>
                </a:solidFill>
                <a:latin typeface="Arial"/>
                <a:cs typeface="Arial"/>
              </a:rPr>
              <a:t>What are your main sources of information? Which media (TV, newspapers, social media, instant messaging, online search engines) do you search or receive information from about topical issues related to society, for example? </a:t>
            </a:r>
            <a:endParaRPr/>
          </a:p>
          <a:p>
            <a:pPr marL="685800" lvl="1" indent="-228600" algn="l" rtl="0">
              <a:lnSpc>
                <a:spcPct val="120000"/>
              </a:lnSpc>
              <a:spcBef>
                <a:spcPts val="0"/>
              </a:spcBef>
              <a:spcAft>
                <a:spcPts val="0"/>
              </a:spcAft>
              <a:buClr>
                <a:srgbClr val="000000"/>
              </a:buClr>
              <a:buSzPts val="1600"/>
              <a:buChar char="•"/>
            </a:pPr>
            <a:r>
              <a:rPr sz="1600" b="0" i="0" u="sng">
                <a:solidFill>
                  <a:srgbClr val="000000"/>
                </a:solidFill>
                <a:latin typeface="Arial"/>
                <a:cs typeface="Arial"/>
              </a:rPr>
              <a:t>Make a list of all of the information sources you use</a:t>
            </a:r>
            <a:r>
              <a:rPr sz="1600">
                <a:solidFill>
                  <a:srgbClr val="000000"/>
                </a:solidFill>
                <a:latin typeface="Arial"/>
                <a:cs typeface="Arial"/>
              </a:rPr>
              <a:t> (e.g.</a:t>
            </a:r>
            <a:r>
              <a:rPr sz="1600" b="0" i="0" u="sng">
                <a:solidFill>
                  <a:srgbClr val="000000"/>
                </a:solidFill>
                <a:latin typeface="Arial"/>
                <a:cs typeface="Arial"/>
              </a:rPr>
              <a:t> Ilta-Sanomat, Instagram, TikTok, etc</a:t>
            </a:r>
            <a:r>
              <a:rPr sz="1600" b="0" i="0">
                <a:solidFill>
                  <a:srgbClr val="000000"/>
                </a:solidFill>
                <a:latin typeface="Arial"/>
                <a:cs typeface="Arial"/>
              </a:rPr>
              <a:t>.)</a:t>
            </a:r>
            <a:endParaRPr/>
          </a:p>
          <a:p>
            <a:pPr marL="685800" lvl="1" indent="-139700" algn="l" rtl="0">
              <a:lnSpc>
                <a:spcPct val="120000"/>
              </a:lnSpc>
              <a:spcBef>
                <a:spcPts val="0"/>
              </a:spcBef>
              <a:spcAft>
                <a:spcPts val="0"/>
              </a:spcAft>
              <a:buClr>
                <a:schemeClr val="dk1"/>
              </a:buClr>
              <a:buSzPts val="1400"/>
              <a:buNone/>
            </a:pPr>
            <a:endParaRPr sz="1400" b="0" i="0" u="none" strike="noStrike">
              <a:solidFill>
                <a:srgbClr val="000000"/>
              </a:solidFill>
              <a:latin typeface="Arial"/>
              <a:ea typeface="Arial"/>
              <a:cs typeface="Arial"/>
              <a:sym typeface="Arial"/>
            </a:endParaRPr>
          </a:p>
          <a:p>
            <a:pPr marL="228600" lvl="0" indent="-228600" algn="l" rtl="0">
              <a:lnSpc>
                <a:spcPct val="120000"/>
              </a:lnSpc>
              <a:spcBef>
                <a:spcPts val="0"/>
              </a:spcBef>
              <a:spcAft>
                <a:spcPts val="0"/>
              </a:spcAft>
              <a:buClr>
                <a:srgbClr val="000000"/>
              </a:buClr>
              <a:buSzPts val="1800"/>
              <a:buFont typeface="Arial"/>
              <a:buAutoNum type="arabicPeriod"/>
            </a:pPr>
            <a:r>
              <a:rPr sz="1800" b="0" i="0" u="none" strike="noStrike">
                <a:solidFill>
                  <a:srgbClr val="000000"/>
                </a:solidFill>
                <a:latin typeface="Arial"/>
                <a:cs typeface="Arial"/>
              </a:rPr>
              <a:t>Estimate how much time you spend on each information source per day. Which one do you use the most, which one the least?</a:t>
            </a:r>
            <a:endParaRPr/>
          </a:p>
          <a:p>
            <a:pPr marL="228600" lvl="0" indent="-114300" algn="l" rtl="0">
              <a:lnSpc>
                <a:spcPct val="120000"/>
              </a:lnSpc>
              <a:spcBef>
                <a:spcPts val="0"/>
              </a:spcBef>
              <a:spcAft>
                <a:spcPts val="0"/>
              </a:spcAft>
              <a:buClr>
                <a:schemeClr val="dk1"/>
              </a:buClr>
              <a:buSzPts val="1800"/>
              <a:buFont typeface="Arial"/>
              <a:buNone/>
            </a:pPr>
            <a:endParaRPr sz="1800" b="0" i="0" u="none" strike="noStrike">
              <a:solidFill>
                <a:srgbClr val="000000"/>
              </a:solidFill>
              <a:latin typeface="Arial"/>
              <a:ea typeface="Arial"/>
              <a:cs typeface="Arial"/>
              <a:sym typeface="Arial"/>
            </a:endParaRPr>
          </a:p>
          <a:p>
            <a:pPr marL="228600" lvl="0" indent="-228600" algn="l" rtl="0">
              <a:lnSpc>
                <a:spcPct val="120000"/>
              </a:lnSpc>
              <a:spcBef>
                <a:spcPts val="0"/>
              </a:spcBef>
              <a:spcAft>
                <a:spcPts val="0"/>
              </a:spcAft>
              <a:buClr>
                <a:srgbClr val="000000"/>
              </a:buClr>
              <a:buSzPts val="1800"/>
              <a:buFont typeface="Arial"/>
              <a:buAutoNum type="arabicPeriod"/>
            </a:pPr>
            <a:r>
              <a:rPr sz="1800" b="0" i="0" u="none" strike="noStrike">
                <a:solidFill>
                  <a:srgbClr val="000000"/>
                </a:solidFill>
                <a:latin typeface="Arial"/>
                <a:cs typeface="Arial"/>
              </a:rPr>
              <a:t>Check the daily screen time of the apps you use on your mobile phone; see instructions here</a:t>
            </a:r>
            <a:r>
              <a:rPr sz="1800" b="0" i="0" strike="noStrike">
                <a:solidFill>
                  <a:srgbClr val="000000"/>
                </a:solidFill>
                <a:latin typeface="Arial"/>
                <a:cs typeface="Arial"/>
              </a:rPr>
              <a:t>: </a:t>
            </a:r>
            <a:r>
              <a:rPr sz="1800" b="0" i="0" u="sng" strike="noStrike">
                <a:solidFill>
                  <a:srgbClr val="1155CC"/>
                </a:solidFill>
                <a:latin typeface="Arial"/>
                <a:cs typeface="Arial"/>
                <a:hlinkClick r:id="rId3"/>
              </a:rPr>
              <a:t>Do you browse your phone more than others? Compare and take control of your screen time - Digitreenit - yle.fi</a:t>
            </a:r>
            <a:r>
              <a:rPr sz="1800" b="0" i="0" strike="noStrike">
                <a:solidFill>
                  <a:srgbClr val="1155CC"/>
                </a:solidFill>
                <a:latin typeface="Arial"/>
                <a:cs typeface="Arial"/>
              </a:rPr>
              <a:t> </a:t>
            </a:r>
            <a:endParaRPr/>
          </a:p>
          <a:p>
            <a:pPr marL="685800" lvl="1" indent="-228600" algn="l" rtl="0">
              <a:lnSpc>
                <a:spcPct val="120000"/>
              </a:lnSpc>
              <a:spcBef>
                <a:spcPts val="0"/>
              </a:spcBef>
              <a:spcAft>
                <a:spcPts val="0"/>
              </a:spcAft>
              <a:buClr>
                <a:srgbClr val="000000"/>
              </a:buClr>
              <a:buSzPts val="1600"/>
              <a:buChar char="•"/>
            </a:pPr>
            <a:r>
              <a:rPr sz="1600" b="0" i="0" u="none" strike="noStrike">
                <a:solidFill>
                  <a:srgbClr val="000000"/>
                </a:solidFill>
                <a:latin typeface="Arial"/>
                <a:cs typeface="Arial"/>
              </a:rPr>
              <a:t>Record your actual screen time on the original list. </a:t>
            </a:r>
            <a:endParaRPr/>
          </a:p>
          <a:p>
            <a:pPr marL="685800" lvl="1" indent="-139700" algn="l" rtl="0">
              <a:lnSpc>
                <a:spcPct val="120000"/>
              </a:lnSpc>
              <a:spcBef>
                <a:spcPts val="0"/>
              </a:spcBef>
              <a:spcAft>
                <a:spcPts val="0"/>
              </a:spcAft>
              <a:buClr>
                <a:schemeClr val="dk1"/>
              </a:buClr>
              <a:buSzPts val="1400"/>
              <a:buNone/>
            </a:pPr>
            <a:endParaRPr sz="1400" b="0" i="0" u="none" strike="noStrike">
              <a:solidFill>
                <a:srgbClr val="000000"/>
              </a:solidFill>
              <a:latin typeface="Arial"/>
              <a:ea typeface="Arial"/>
              <a:cs typeface="Arial"/>
              <a:sym typeface="Arial"/>
            </a:endParaRPr>
          </a:p>
          <a:p>
            <a:pPr marL="228600" lvl="0" indent="-228600" algn="l" rtl="0">
              <a:lnSpc>
                <a:spcPct val="120000"/>
              </a:lnSpc>
              <a:spcBef>
                <a:spcPts val="0"/>
              </a:spcBef>
              <a:spcAft>
                <a:spcPts val="0"/>
              </a:spcAft>
              <a:buClr>
                <a:srgbClr val="000000"/>
              </a:buClr>
              <a:buSzPts val="1800"/>
              <a:buFont typeface="Arial"/>
              <a:buAutoNum type="arabicPeriod"/>
            </a:pPr>
            <a:r>
              <a:rPr sz="1800" b="0" i="0" u="none" strike="noStrike">
                <a:solidFill>
                  <a:srgbClr val="000000"/>
                </a:solidFill>
                <a:latin typeface="Arial"/>
                <a:cs typeface="Arial"/>
              </a:rPr>
              <a:t>Assess the quality of the information sources you use in relation to an article written by a journalist that follows the Guidelines for Journalists</a:t>
            </a:r>
            <a:r>
              <a:rPr sz="1800" b="0" i="0" strike="noStrike">
                <a:solidFill>
                  <a:srgbClr val="000000"/>
                </a:solidFill>
                <a:latin typeface="Arial"/>
                <a:cs typeface="Arial"/>
              </a:rPr>
              <a:t>. See </a:t>
            </a:r>
            <a:r>
              <a:rPr sz="1800" b="0" i="0" u="sng" strike="noStrike">
                <a:solidFill>
                  <a:srgbClr val="0563C1"/>
                </a:solidFill>
                <a:latin typeface="Arial"/>
                <a:cs typeface="Arial"/>
                <a:hlinkClick r:id="rId4"/>
              </a:rPr>
              <a:t>Guidelines for Journalists - CMM</a:t>
            </a:r>
            <a:r>
              <a:rPr sz="1800" b="0" i="0" strike="noStrike">
                <a:solidFill>
                  <a:srgbClr val="0563C1"/>
                </a:solidFill>
                <a:latin typeface="Arial"/>
                <a:cs typeface="Arial"/>
              </a:rPr>
              <a:t> </a:t>
            </a:r>
            <a:endParaRPr/>
          </a:p>
          <a:p>
            <a:pPr marL="228600" lvl="0" indent="-114300" algn="l" rtl="0">
              <a:lnSpc>
                <a:spcPct val="120000"/>
              </a:lnSpc>
              <a:spcBef>
                <a:spcPts val="0"/>
              </a:spcBef>
              <a:spcAft>
                <a:spcPts val="0"/>
              </a:spcAft>
              <a:buClr>
                <a:schemeClr val="dk1"/>
              </a:buClr>
              <a:buSzPts val="1800"/>
              <a:buFont typeface="Arial"/>
              <a:buNone/>
            </a:pPr>
            <a:endParaRPr sz="1800" b="0" i="0" u="none" strike="noStrike">
              <a:solidFill>
                <a:srgbClr val="000000"/>
              </a:solidFill>
              <a:latin typeface="Arial"/>
              <a:ea typeface="Arial"/>
              <a:cs typeface="Arial"/>
              <a:sym typeface="Arial"/>
            </a:endParaRPr>
          </a:p>
          <a:p>
            <a:pPr marL="228600" lvl="0" indent="-228600" algn="l" rtl="0">
              <a:lnSpc>
                <a:spcPct val="120000"/>
              </a:lnSpc>
              <a:spcBef>
                <a:spcPts val="0"/>
              </a:spcBef>
              <a:spcAft>
                <a:spcPts val="0"/>
              </a:spcAft>
              <a:buClr>
                <a:srgbClr val="000000"/>
              </a:buClr>
              <a:buSzPts val="1800"/>
              <a:buFont typeface="Arial"/>
              <a:buAutoNum type="arabicPeriod"/>
            </a:pPr>
            <a:r>
              <a:rPr sz="1800" b="0" i="0" u="none" strike="noStrike">
                <a:solidFill>
                  <a:srgbClr val="000000"/>
                </a:solidFill>
                <a:latin typeface="Arial"/>
                <a:cs typeface="Arial"/>
              </a:rPr>
              <a:t>Reflect and write down: Which sources of information are emphasised? Which ones remain in too small a role? If you want up-to-date information, which sources of information should you use and why?</a:t>
            </a:r>
            <a:endParaRPr/>
          </a:p>
        </p:txBody>
      </p:sp>
      <p:sp>
        <p:nvSpPr>
          <p:cNvPr id="55" name="Google Shape;55;p2"/>
          <p:cNvSpPr txBox="1">
            <a:spLocks noGrp="1"/>
          </p:cNvSpPr>
          <p:nvPr>
            <p:ph type="sldNum" idx="12"/>
          </p:nvPr>
        </p:nvSpPr>
        <p:spPr>
          <a:xfrm>
            <a:off x="9129932" y="6326854"/>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fi-FI"/>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3"/>
          <p:cNvSpPr txBox="1">
            <a:spLocks noGrp="1"/>
          </p:cNvSpPr>
          <p:nvPr>
            <p:ph type="title"/>
          </p:nvPr>
        </p:nvSpPr>
        <p:spPr>
          <a:xfrm>
            <a:off x="324058" y="365125"/>
            <a:ext cx="11029742" cy="1011983"/>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Clr>
                <a:srgbClr val="7F7F7F"/>
              </a:buClr>
              <a:buSzPct val="100000"/>
              <a:buFont typeface="Arial"/>
              <a:buNone/>
            </a:pPr>
            <a:r>
              <a:rPr sz="1800" b="0">
                <a:solidFill>
                  <a:srgbClr val="7F7F7F"/>
                </a:solidFill>
              </a:rPr>
              <a:t>S3.2 Team task, 3-4 people/team</a:t>
            </a:r>
            <a:br>
              <a:rPr/>
            </a:br>
            <a:r>
              <a:t>This needs to change</a:t>
            </a:r>
            <a:br>
              <a:rPr/>
            </a:br>
            <a:br>
              <a:rPr sz="2800" b="0"/>
            </a:br>
            <a:endParaRPr/>
          </a:p>
        </p:txBody>
      </p:sp>
      <p:sp>
        <p:nvSpPr>
          <p:cNvPr id="62" name="Google Shape;62;p3"/>
          <p:cNvSpPr txBox="1">
            <a:spLocks noGrp="1"/>
          </p:cNvSpPr>
          <p:nvPr>
            <p:ph type="body" idx="1"/>
          </p:nvPr>
        </p:nvSpPr>
        <p:spPr>
          <a:xfrm>
            <a:off x="318868" y="1233888"/>
            <a:ext cx="11549074" cy="4663307"/>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120000"/>
              </a:lnSpc>
              <a:spcBef>
                <a:spcPts val="0"/>
              </a:spcBef>
              <a:spcAft>
                <a:spcPts val="0"/>
              </a:spcAft>
              <a:buClr>
                <a:srgbClr val="000000"/>
              </a:buClr>
              <a:buSzPts val="1800"/>
              <a:buFont typeface="Arial"/>
              <a:buAutoNum type="arabicPeriod"/>
            </a:pPr>
            <a:r>
              <a:rPr sz="1800" b="0" i="0" u="none" strike="noStrike">
                <a:solidFill>
                  <a:srgbClr val="000000"/>
                </a:solidFill>
                <a:latin typeface="Arial"/>
                <a:cs typeface="Arial"/>
              </a:rPr>
              <a:t>Let's examine different forms of media influence and current examples of this. </a:t>
            </a:r>
            <a:endParaRPr/>
          </a:p>
          <a:p>
            <a:pPr marL="228600" lvl="0" indent="-114300" algn="l" rtl="0">
              <a:lnSpc>
                <a:spcPct val="120000"/>
              </a:lnSpc>
              <a:spcBef>
                <a:spcPts val="0"/>
              </a:spcBef>
              <a:spcAft>
                <a:spcPts val="0"/>
              </a:spcAft>
              <a:buClr>
                <a:schemeClr val="dk1"/>
              </a:buClr>
              <a:buSzPts val="1800"/>
              <a:buFont typeface="Arial"/>
              <a:buNone/>
            </a:pPr>
            <a:endParaRPr sz="1800" b="0" i="0" u="none" strike="noStrike">
              <a:solidFill>
                <a:srgbClr val="000000"/>
              </a:solidFill>
              <a:latin typeface="Arial"/>
              <a:ea typeface="Arial"/>
              <a:cs typeface="Arial"/>
              <a:sym typeface="Arial"/>
            </a:endParaRPr>
          </a:p>
          <a:p>
            <a:pPr marL="228600" lvl="0" indent="-228600" algn="l" rtl="0">
              <a:lnSpc>
                <a:spcPct val="120000"/>
              </a:lnSpc>
              <a:spcBef>
                <a:spcPts val="0"/>
              </a:spcBef>
              <a:spcAft>
                <a:spcPts val="0"/>
              </a:spcAft>
              <a:buClr>
                <a:srgbClr val="000000"/>
              </a:buClr>
              <a:buSzPts val="1800"/>
              <a:buFont typeface="Arial"/>
              <a:buAutoNum type="arabicPeriod"/>
            </a:pPr>
            <a:r>
              <a:rPr sz="1800" b="0" i="0" u="none" strike="noStrike">
                <a:solidFill>
                  <a:srgbClr val="000000"/>
                </a:solidFill>
                <a:latin typeface="Arial"/>
                <a:cs typeface="Arial"/>
              </a:rPr>
              <a:t>In the team, think about an issue that you would like to change (equality, environment, wealth, elderly people, children, families, hobbies, etc.).</a:t>
            </a:r>
            <a:endParaRPr/>
          </a:p>
          <a:p>
            <a:pPr marL="228600" lvl="0" indent="-114300" algn="l" rtl="0">
              <a:lnSpc>
                <a:spcPct val="120000"/>
              </a:lnSpc>
              <a:spcBef>
                <a:spcPts val="0"/>
              </a:spcBef>
              <a:spcAft>
                <a:spcPts val="0"/>
              </a:spcAft>
              <a:buClr>
                <a:schemeClr val="dk1"/>
              </a:buClr>
              <a:buSzPts val="1800"/>
              <a:buFont typeface="Arial"/>
              <a:buNone/>
            </a:pPr>
            <a:endParaRPr sz="1800" b="0" i="0" u="none" strike="noStrike">
              <a:solidFill>
                <a:srgbClr val="000000"/>
              </a:solidFill>
              <a:latin typeface="Arial"/>
              <a:ea typeface="Arial"/>
              <a:cs typeface="Arial"/>
              <a:sym typeface="Arial"/>
            </a:endParaRPr>
          </a:p>
          <a:p>
            <a:pPr marL="228600" lvl="0" indent="-228600" algn="l" rtl="0">
              <a:lnSpc>
                <a:spcPct val="120000"/>
              </a:lnSpc>
              <a:spcBef>
                <a:spcPts val="0"/>
              </a:spcBef>
              <a:spcAft>
                <a:spcPts val="0"/>
              </a:spcAft>
              <a:buClr>
                <a:srgbClr val="000000"/>
              </a:buClr>
              <a:buSzPts val="1800"/>
              <a:buFont typeface="Arial"/>
              <a:buAutoNum type="arabicPeriod"/>
            </a:pPr>
            <a:r>
              <a:rPr sz="1800" b="0" i="0" u="none" strike="noStrike">
                <a:solidFill>
                  <a:srgbClr val="000000"/>
                </a:solidFill>
                <a:latin typeface="Arial"/>
                <a:cs typeface="Arial"/>
              </a:rPr>
              <a:t>What is the target of the desired change? What would be the title of your advocacy project? What media-based means of influencing could be leveraged in the project? To whom would the impact be directed?</a:t>
            </a:r>
            <a:endParaRPr/>
          </a:p>
          <a:p>
            <a:pPr marL="228600" lvl="0" indent="-114300" algn="l" rtl="0">
              <a:lnSpc>
                <a:spcPct val="120000"/>
              </a:lnSpc>
              <a:spcBef>
                <a:spcPts val="0"/>
              </a:spcBef>
              <a:spcAft>
                <a:spcPts val="0"/>
              </a:spcAft>
              <a:buClr>
                <a:schemeClr val="dk1"/>
              </a:buClr>
              <a:buSzPts val="1800"/>
              <a:buFont typeface="Arial"/>
              <a:buNone/>
            </a:pPr>
            <a:endParaRPr sz="1800" b="0" i="0" u="none" strike="noStrike">
              <a:solidFill>
                <a:srgbClr val="000000"/>
              </a:solidFill>
              <a:latin typeface="Arial"/>
              <a:ea typeface="Arial"/>
              <a:cs typeface="Arial"/>
              <a:sym typeface="Arial"/>
            </a:endParaRPr>
          </a:p>
          <a:p>
            <a:pPr marL="228600" lvl="0" indent="-228600" algn="l" rtl="0">
              <a:lnSpc>
                <a:spcPct val="120000"/>
              </a:lnSpc>
              <a:spcBef>
                <a:spcPts val="0"/>
              </a:spcBef>
              <a:spcAft>
                <a:spcPts val="0"/>
              </a:spcAft>
              <a:buClr>
                <a:srgbClr val="000000"/>
              </a:buClr>
              <a:buSzPts val="1800"/>
              <a:buFont typeface="Arial"/>
              <a:buAutoNum type="arabicPeriod"/>
            </a:pPr>
            <a:r>
              <a:rPr sz="1800" b="0" i="0" u="none" strike="noStrike">
                <a:solidFill>
                  <a:srgbClr val="000000"/>
                </a:solidFill>
                <a:latin typeface="Arial"/>
                <a:cs typeface="Arial"/>
              </a:rPr>
              <a:t>Choose one form of advocacy and make a plan (what, where, when and how) to promote your own project. Create a poster about it, which will be presented in the form of a social media post.</a:t>
            </a:r>
            <a:endParaRPr/>
          </a:p>
          <a:p>
            <a:pPr marL="228600" lvl="0" indent="-114300" algn="l" rtl="0">
              <a:lnSpc>
                <a:spcPct val="120000"/>
              </a:lnSpc>
              <a:spcBef>
                <a:spcPts val="0"/>
              </a:spcBef>
              <a:spcAft>
                <a:spcPts val="0"/>
              </a:spcAft>
              <a:buClr>
                <a:schemeClr val="dk1"/>
              </a:buClr>
              <a:buSzPts val="1800"/>
              <a:buFont typeface="Arial"/>
              <a:buNone/>
            </a:pPr>
            <a:endParaRPr sz="1800" b="0" i="0" u="none" strike="noStrike">
              <a:solidFill>
                <a:srgbClr val="000000"/>
              </a:solidFill>
              <a:latin typeface="Arial"/>
              <a:ea typeface="Arial"/>
              <a:cs typeface="Arial"/>
              <a:sym typeface="Arial"/>
            </a:endParaRPr>
          </a:p>
          <a:p>
            <a:pPr marL="228600" lvl="0" indent="-228600" algn="l" rtl="0">
              <a:lnSpc>
                <a:spcPct val="120000"/>
              </a:lnSpc>
              <a:spcBef>
                <a:spcPts val="0"/>
              </a:spcBef>
              <a:spcAft>
                <a:spcPts val="0"/>
              </a:spcAft>
              <a:buClr>
                <a:srgbClr val="000000"/>
              </a:buClr>
              <a:buSzPts val="1800"/>
              <a:buFont typeface="Arial"/>
              <a:buAutoNum type="arabicPeriod"/>
            </a:pPr>
            <a:r>
              <a:rPr sz="1800" b="0" i="0" u="none" strike="noStrike">
                <a:solidFill>
                  <a:srgbClr val="000000"/>
                </a:solidFill>
                <a:latin typeface="Arial"/>
                <a:cs typeface="Arial"/>
              </a:rPr>
              <a:t>The team presents its own advocacy project. Two other teams comment on the presentation. </a:t>
            </a:r>
            <a:endParaRPr/>
          </a:p>
          <a:p>
            <a:pPr marL="685800" lvl="1" indent="-228600" algn="l" rtl="0">
              <a:lnSpc>
                <a:spcPct val="120000"/>
              </a:lnSpc>
              <a:spcBef>
                <a:spcPts val="0"/>
              </a:spcBef>
              <a:spcAft>
                <a:spcPts val="0"/>
              </a:spcAft>
              <a:buClr>
                <a:srgbClr val="000000"/>
              </a:buClr>
              <a:buSzPts val="1600"/>
              <a:buChar char="•"/>
            </a:pPr>
            <a:r>
              <a:rPr sz="1600" b="0" i="0" u="none" strike="noStrike">
                <a:solidFill>
                  <a:srgbClr val="000000"/>
                </a:solidFill>
                <a:latin typeface="Arial"/>
                <a:cs typeface="Arial"/>
              </a:rPr>
              <a:t>One of the teams comments on successful things and practices using the expression “Yes, and…” (the word “but” is forbidden!). </a:t>
            </a:r>
            <a:endParaRPr/>
          </a:p>
          <a:p>
            <a:pPr marL="685800" lvl="1" indent="-228600" algn="l" rtl="0">
              <a:lnSpc>
                <a:spcPct val="120000"/>
              </a:lnSpc>
              <a:spcBef>
                <a:spcPts val="0"/>
              </a:spcBef>
              <a:spcAft>
                <a:spcPts val="0"/>
              </a:spcAft>
              <a:buClr>
                <a:srgbClr val="000000"/>
              </a:buClr>
              <a:buSzPts val="1600"/>
              <a:buChar char="•"/>
            </a:pPr>
            <a:r>
              <a:rPr sz="1600" b="0" i="0" u="none" strike="noStrike">
                <a:solidFill>
                  <a:srgbClr val="000000"/>
                </a:solidFill>
                <a:latin typeface="Arial"/>
                <a:cs typeface="Arial"/>
              </a:rPr>
              <a:t>The other team comments on the areas for development and presents their comments in the form of questions: “How did you think you'd...?”</a:t>
            </a:r>
            <a:endParaRPr/>
          </a:p>
          <a:p>
            <a:pPr marL="228600" lvl="0" indent="-114300" algn="l" rtl="0">
              <a:lnSpc>
                <a:spcPct val="120000"/>
              </a:lnSpc>
              <a:spcBef>
                <a:spcPts val="0"/>
              </a:spcBef>
              <a:spcAft>
                <a:spcPts val="0"/>
              </a:spcAft>
              <a:buClr>
                <a:schemeClr val="dk1"/>
              </a:buClr>
              <a:buSzPts val="1800"/>
              <a:buFont typeface="Arial"/>
              <a:buNone/>
            </a:pPr>
            <a:endParaRPr sz="1800" b="0" i="0" u="none" strike="noStrike">
              <a:solidFill>
                <a:srgbClr val="000000"/>
              </a:solidFill>
              <a:latin typeface="Arial"/>
              <a:ea typeface="Arial"/>
              <a:cs typeface="Arial"/>
              <a:sym typeface="Arial"/>
            </a:endParaRPr>
          </a:p>
          <a:p>
            <a:pPr marL="228600" lvl="0" indent="-114300" algn="l" rtl="0">
              <a:lnSpc>
                <a:spcPct val="120000"/>
              </a:lnSpc>
              <a:spcBef>
                <a:spcPts val="0"/>
              </a:spcBef>
              <a:spcAft>
                <a:spcPts val="0"/>
              </a:spcAft>
              <a:buClr>
                <a:schemeClr val="dk1"/>
              </a:buClr>
              <a:buSzPts val="1800"/>
              <a:buFont typeface="Arial"/>
              <a:buNone/>
            </a:pPr>
            <a:endParaRPr sz="1800" b="0" i="0" u="none" strike="noStrike">
              <a:solidFill>
                <a:srgbClr val="000000"/>
              </a:solidFill>
              <a:latin typeface="Calibri"/>
              <a:ea typeface="Calibri"/>
              <a:cs typeface="Calibri"/>
              <a:sym typeface="Calibri"/>
            </a:endParaRPr>
          </a:p>
        </p:txBody>
      </p:sp>
      <p:sp>
        <p:nvSpPr>
          <p:cNvPr id="63" name="Google Shape;63;p3"/>
          <p:cNvSpPr txBox="1">
            <a:spLocks noGrp="1"/>
          </p:cNvSpPr>
          <p:nvPr>
            <p:ph type="sldNum" idx="12"/>
          </p:nvPr>
        </p:nvSpPr>
        <p:spPr>
          <a:xfrm>
            <a:off x="9129932" y="6326854"/>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fi-FI"/>
              <a:t>3</a:t>
            </a:fld>
            <a:endParaRPr/>
          </a:p>
        </p:txBody>
      </p:sp>
    </p:spTree>
  </p:cSld>
  <p:clrMapOvr>
    <a:masterClrMapping/>
  </p:clrMapOvr>
</p:sld>
</file>

<file path=ppt/theme/theme1.xml><?xml version="1.0" encoding="utf-8"?>
<a:theme xmlns:a="http://schemas.openxmlformats.org/drawingml/2006/main" name="Office Theme">
  <a:themeElements>
    <a:clrScheme name="Media ja demokratia">
      <a:dk1>
        <a:srgbClr val="000000"/>
      </a:dk1>
      <a:lt1>
        <a:srgbClr val="FFFFFF"/>
      </a:lt1>
      <a:dk2>
        <a:srgbClr val="44546A"/>
      </a:dk2>
      <a:lt2>
        <a:srgbClr val="E7E6E6"/>
      </a:lt2>
      <a:accent1>
        <a:srgbClr val="2C5FEB"/>
      </a:accent1>
      <a:accent2>
        <a:srgbClr val="F55923"/>
      </a:accent2>
      <a:accent3>
        <a:srgbClr val="51D2B3"/>
      </a:accent3>
      <a:accent4>
        <a:srgbClr val="FFFF53"/>
      </a:accent4>
      <a:accent5>
        <a:srgbClr val="46FFFF"/>
      </a:accent5>
      <a:accent6>
        <a:srgbClr val="F599EA"/>
      </a:accent6>
      <a:hlink>
        <a:srgbClr val="2C5FEB"/>
      </a:hlink>
      <a:folHlink>
        <a:srgbClr val="2C5FE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585</Words>
  <Application>Microsoft Macintosh PowerPoint</Application>
  <PresentationFormat>Widescreen</PresentationFormat>
  <Paragraphs>40</Paragraphs>
  <Slides>3</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Office Theme</vt:lpstr>
      <vt:lpstr> Tasks S3.1 Have you got any info? How do you know? (independent task) S3.2 This needs to change (team task) </vt:lpstr>
      <vt:lpstr>S3.1 Independent task Have you got any info? How do you know? </vt:lpstr>
      <vt:lpstr>S3.2 Team task, 3-4 people/team This needs to change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Juuso Koponen</dc:creator>
  <cp:lastModifiedBy>Koponen Juuso</cp:lastModifiedBy>
  <cp:revision>1</cp:revision>
  <dcterms:created xsi:type="dcterms:W3CDTF">2024-01-17T18:17:33Z</dcterms:created>
  <dcterms:modified xsi:type="dcterms:W3CDTF">2026-01-20T15:54:03Z</dcterms:modified>
</cp:coreProperties>
</file>