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7"/>
  </p:notesMasterIdLst>
  <p:handoutMasterIdLst>
    <p:handoutMasterId r:id="rId8"/>
  </p:handoutMasterIdLst>
  <p:sldIdLst>
    <p:sldId id="265" r:id="rId2"/>
    <p:sldId id="267" r:id="rId3"/>
    <p:sldId id="269" r:id="rId4"/>
    <p:sldId id="277" r:id="rId5"/>
    <p:sldId id="268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5A23"/>
    <a:srgbClr val="FFFFFF"/>
    <a:srgbClr val="2C5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87778" autoAdjust="0"/>
  </p:normalViewPr>
  <p:slideViewPr>
    <p:cSldViewPr snapToGrid="0">
      <p:cViewPr varScale="1">
        <p:scale>
          <a:sx n="109" d="100"/>
          <a:sy n="109" d="100"/>
        </p:scale>
        <p:origin x="8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2536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8474887-189B-BC65-2B30-584254F31F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205817-6F62-AB1E-96BB-B12A452EDC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9C7F4-79FA-D547-AFAC-15304F2C962D}" type="datetimeFigureOut">
              <a:rPr lang="en-FI" smtClean="0"/>
              <a:t>20.1.2026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98CF66-D75E-AF22-7AFF-8E39C629F8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F486A1-C915-D820-BD05-71E8E47A46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F8F978-4BBD-584E-A2E5-A05DCA37C41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65370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062E2-E0BD-0A4C-B574-230ACDC82BA2}" type="datetimeFigureOut">
              <a:rPr lang="en-FI" smtClean="0"/>
              <a:t>20.1.2026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63CAB3-F9C8-DA46-AB14-91C0B25C5271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57857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meoutdialogue.fi/whats-timeout-about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meoutdialogue.fi/whats-timeout-about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A63CAB3-F9C8-DA46-AB14-91C0B25C5271}" type="slidenum">
              <a:r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691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A63CAB3-F9C8-DA46-AB14-91C0B25C5271}" type="slidenum">
              <a:r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624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gb" b="0" i="0" u="none" baseline="0"/>
              <a:t>Instructions for the Timeout discussion: </a:t>
            </a:r>
            <a:r>
              <a:rPr lang="en-gb" sz="1200" b="0" i="0" u="sng" strike="noStrike" baseline="0">
                <a:solidFill>
                  <a:srgbClr val="0563C1"/>
                </a:solidFill>
                <a:effectLst/>
                <a:latin typeface="+mj-lt"/>
                <a:ea typeface="+mj-lt"/>
                <a:cs typeface="+mj-lt"/>
                <a:hlinkClick r:id="rId3"/>
              </a:rPr>
              <a:t>What's Timeout about? - Erätauko (eratauko.fi)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A63CAB3-F9C8-DA46-AB14-91C0B25C5271}" type="slidenum">
              <a:r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190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gb" b="0" i="0" u="none" baseline="0"/>
              <a:t>Instructions for the Timeout discussion: </a:t>
            </a:r>
            <a:r>
              <a:rPr lang="en-gb" sz="1200" b="0" i="0" u="sng" strike="noStrike" baseline="0">
                <a:solidFill>
                  <a:srgbClr val="0563C1"/>
                </a:solidFill>
                <a:effectLst/>
                <a:latin typeface="+mj-lt"/>
                <a:ea typeface="+mj-lt"/>
                <a:cs typeface="+mj-lt"/>
                <a:hlinkClick r:id="rId3"/>
              </a:rPr>
              <a:t>What's Timeout about? - Erätauko (eratauko.fi)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A63CAB3-F9C8-DA46-AB14-91C0B25C5271}" type="slidenum">
              <a:r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9149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A63CAB3-F9C8-DA46-AB14-91C0B25C5271}" type="slidenum">
              <a:r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725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3A0BD33-8BF5-DEF9-ABCB-1A661FAFE8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53075" y="0"/>
            <a:ext cx="6638925" cy="6858000"/>
          </a:xfrm>
        </p:spPr>
        <p:txBody>
          <a:bodyPr/>
          <a:lstStyle/>
          <a:p>
            <a:endParaRPr lang="en-FI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0611" y="1196787"/>
            <a:ext cx="4915230" cy="4014413"/>
          </a:xfrm>
          <a:prstGeom prst="rect">
            <a:avLst/>
          </a:prstGeom>
        </p:spPr>
        <p:txBody>
          <a:bodyPr anchor="t"/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4058" y="295212"/>
            <a:ext cx="4881505" cy="778498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subtitle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grpSp>
        <p:nvGrpSpPr>
          <p:cNvPr id="12" name="Group 11" descr="Mediajademokratia.fi">
            <a:extLst>
              <a:ext uri="{FF2B5EF4-FFF2-40B4-BE49-F238E27FC236}">
                <a16:creationId xmlns:a16="http://schemas.microsoft.com/office/drawing/2014/main" id="{2305A65D-45E1-B805-0EC9-9016339B20F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17564" y="5313407"/>
            <a:ext cx="4788000" cy="1006388"/>
            <a:chOff x="431012" y="5451412"/>
            <a:chExt cx="4470835" cy="939800"/>
          </a:xfrm>
        </p:grpSpPr>
        <p:pic>
          <p:nvPicPr>
            <p:cNvPr id="13" name="Picture 12" descr="Mediakasvatus – Uutismedian liitto">
              <a:extLst>
                <a:ext uri="{FF2B5EF4-FFF2-40B4-BE49-F238E27FC236}">
                  <a16:creationId xmlns:a16="http://schemas.microsoft.com/office/drawing/2014/main" id="{EA236EAB-3E73-60EA-7A7F-3E4A1059C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25447" y="5451412"/>
              <a:ext cx="1676400" cy="9398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0C5BF12-2999-7C63-C17F-12EF8ACC3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1012" y="5697611"/>
              <a:ext cx="2470441" cy="223701"/>
            </a:xfrm>
            <a:prstGeom prst="rect">
              <a:avLst/>
            </a:prstGeom>
          </p:spPr>
        </p:pic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098EDEB2-5E33-89E1-8629-5C99DEE919A5}"/>
              </a:ext>
            </a:extLst>
          </p:cNvPr>
          <p:cNvSpPr/>
          <p:nvPr userDrawn="1"/>
        </p:nvSpPr>
        <p:spPr>
          <a:xfrm>
            <a:off x="0" y="6319795"/>
            <a:ext cx="12192000" cy="538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5514663-C92D-0102-E122-85BDAB5B9E7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045200"/>
            <a:ext cx="30099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37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 sz="2500"/>
            </a:lvl1pPr>
            <a:lvl2pPr>
              <a:lnSpc>
                <a:spcPct val="120000"/>
              </a:lnSpc>
              <a:defRPr sz="2100"/>
            </a:lvl2pPr>
            <a:lvl3pPr>
              <a:lnSpc>
                <a:spcPct val="120000"/>
              </a:lnSpc>
              <a:defRPr sz="18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400"/>
            </a:lvl5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80805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4058" y="1197058"/>
            <a:ext cx="5553894" cy="4880183"/>
          </a:xfrm>
        </p:spPr>
        <p:txBody>
          <a:bodyPr/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197058"/>
            <a:ext cx="5375030" cy="4880183"/>
          </a:xfrm>
        </p:spPr>
        <p:txBody>
          <a:bodyPr/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61390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91144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796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058" y="1196787"/>
            <a:ext cx="11549074" cy="4980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29932" y="63268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A6EEE5-965A-B54C-A433-58CA17427F26}" type="slidenum">
              <a:rPr lang="en-FI" smtClean="0"/>
              <a:pPr/>
              <a:t>‹#›</a:t>
            </a:fld>
            <a:endParaRPr lang="en-FI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901C77F-C494-7489-DCF2-3F7EA2C40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0705014" cy="6522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B373303-53EC-DE5C-100F-493456863E2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668000" y="0"/>
            <a:ext cx="1524000" cy="18796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CA40D56E-5BBD-0994-6B83-9609B67A61C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47004" y="6250305"/>
            <a:ext cx="3240000" cy="518256"/>
            <a:chOff x="347004" y="6222169"/>
            <a:chExt cx="3799151" cy="607695"/>
          </a:xfrm>
        </p:grpSpPr>
        <p:pic>
          <p:nvPicPr>
            <p:cNvPr id="13" name="Picture 12" descr="Mediakasvatus – Uutismedian liitto">
              <a:extLst>
                <a:ext uri="{FF2B5EF4-FFF2-40B4-BE49-F238E27FC236}">
                  <a16:creationId xmlns:a16="http://schemas.microsoft.com/office/drawing/2014/main" id="{1157B22E-E170-27BC-FD5E-A1396D335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62069" y="6222169"/>
              <a:ext cx="1084086" cy="607695"/>
            </a:xfrm>
            <a:prstGeom prst="rect">
              <a:avLst/>
            </a:prstGeom>
          </p:spPr>
        </p:pic>
        <p:pic>
          <p:nvPicPr>
            <p:cNvPr id="14" name="Picture 13" descr="Mediajademokratia.fi">
              <a:extLst>
                <a:ext uri="{FF2B5EF4-FFF2-40B4-BE49-F238E27FC236}">
                  <a16:creationId xmlns:a16="http://schemas.microsoft.com/office/drawing/2014/main" id="{243523C9-497B-C390-E1B5-90EAEE69A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47004" y="6436818"/>
              <a:ext cx="2042984" cy="184979"/>
            </a:xfrm>
            <a:prstGeom prst="rect">
              <a:avLst/>
            </a:prstGeom>
          </p:spPr>
        </p:pic>
      </p:grp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2D683F5-A3CC-EDE6-FA7B-2ECAAAB43B2A}"/>
              </a:ext>
            </a:extLst>
          </p:cNvPr>
          <p:cNvSpPr txBox="1">
            <a:spLocks/>
          </p:cNvSpPr>
          <p:nvPr userDrawn="1"/>
        </p:nvSpPr>
        <p:spPr>
          <a:xfrm>
            <a:off x="4241733" y="6326870"/>
            <a:ext cx="43632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noProof="1"/>
              <a:t>Creative Commons Nimeä 4.0 Kansainvälinen</a:t>
            </a:r>
          </a:p>
        </p:txBody>
      </p:sp>
    </p:spTree>
    <p:extLst>
      <p:ext uri="{BB962C8B-B14F-4D97-AF65-F5344CB8AC3E}">
        <p14:creationId xmlns:p14="http://schemas.microsoft.com/office/powerpoint/2010/main" val="3855808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4" r:id="rId3"/>
    <p:sldLayoutId id="2147483726" r:id="rId4"/>
    <p:sldLayoutId id="2147483727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Rkvhu2HKdR8?si=-tBu4_PxAAjtplM0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ltalehti.fi/kotimaa/a/a2008b51-9284-4788-b934-21a723e52632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p4fNqMxMLT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29E56ED-4E3F-6B9C-1D3A-ADC714FA9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10" y="1196787"/>
            <a:ext cx="11881390" cy="4014413"/>
          </a:xfrm>
        </p:spPr>
        <p:txBody>
          <a:bodyPr>
            <a:normAutofit/>
          </a:bodyPr>
          <a:lstStyle/>
          <a:p>
            <a:pPr algn="l" rtl="0">
              <a:lnSpc>
                <a:spcPct val="100000"/>
              </a:lnSpc>
            </a:pPr>
            <a:br>
              <a:rPr lang="en-gb" dirty="0"/>
            </a:br>
            <a:r>
              <a:rPr lang="en-gb" b="1" i="0" u="none" baseline="0" dirty="0"/>
              <a:t>Tasks</a:t>
            </a:r>
            <a:br>
              <a:rPr lang="en-gb" dirty="0"/>
            </a:br>
            <a:r>
              <a:rPr lang="en-gb" sz="2700" b="1" i="0" u="none" baseline="0" dirty="0">
                <a:solidFill>
                  <a:srgbClr val="2C5FEB"/>
                </a:solidFill>
              </a:rPr>
              <a:t>S2.1</a:t>
            </a:r>
            <a:r>
              <a:rPr lang="en-gb" sz="2700" b="1" i="0" u="none" strike="noStrike" baseline="0" dirty="0">
                <a:solidFill>
                  <a:srgbClr val="2C5FEB"/>
                </a:solidFill>
                <a:effectLst/>
              </a:rPr>
              <a:t> Who is in control: you or your cognitive biases? </a:t>
            </a:r>
            <a:r>
              <a:rPr lang="en-gb" sz="2700" b="0" i="0" u="none" strike="noStrike" baseline="0" dirty="0">
                <a:solidFill>
                  <a:srgbClr val="2C5FE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(independent task)</a:t>
            </a:r>
            <a:br>
              <a:rPr lang="en-gb" sz="2700" dirty="0">
                <a:solidFill>
                  <a:srgbClr val="2C5FEB"/>
                </a:solidFill>
              </a:rPr>
            </a:br>
            <a:r>
              <a:rPr lang="en-gb" sz="2700" b="1" i="0" u="none" baseline="0" dirty="0">
                <a:solidFill>
                  <a:srgbClr val="2C5FEB"/>
                </a:solidFill>
              </a:rPr>
              <a:t>S2.2</a:t>
            </a:r>
            <a:r>
              <a:rPr lang="en-gb" sz="2700" b="1" i="0" u="none" strike="noStrike" baseline="0" dirty="0">
                <a:solidFill>
                  <a:srgbClr val="2C5FEB"/>
                </a:solidFill>
                <a:effectLst/>
              </a:rPr>
              <a:t> Now we need a break – let's have a Timeout! </a:t>
            </a:r>
            <a:r>
              <a:rPr lang="en-gb" sz="2700" b="0" i="0" u="none" strike="noStrike" baseline="0" dirty="0">
                <a:solidFill>
                  <a:srgbClr val="2C5FE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(team task)</a:t>
            </a:r>
            <a:br>
              <a:rPr lang="en-gb" sz="27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</a:br>
            <a:r>
              <a:rPr lang="en-gb" sz="2700" b="1" i="0" u="none" baseline="0" dirty="0">
                <a:solidFill>
                  <a:srgbClr val="2C5FEB"/>
                </a:solidFill>
              </a:rPr>
              <a:t>S2.3</a:t>
            </a:r>
            <a:r>
              <a:rPr lang="en-gb" sz="2700" b="1" i="0" u="none" strike="noStrike" baseline="0" dirty="0">
                <a:solidFill>
                  <a:srgbClr val="2C5FEB"/>
                </a:solidFill>
                <a:effectLst/>
              </a:rPr>
              <a:t> I am a journalist and I am allowed to do my job? </a:t>
            </a:r>
            <a:r>
              <a:rPr lang="en-gb" sz="2700" b="0" i="0" u="none" strike="noStrike" baseline="0" dirty="0">
                <a:solidFill>
                  <a:srgbClr val="2C5FE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(independent task)</a:t>
            </a:r>
            <a:r>
              <a:rPr lang="en-gb" sz="2700" b="0" i="0" u="none" strike="noStrike" baseline="0" dirty="0">
                <a:solidFill>
                  <a:srgbClr val="2C5FEB"/>
                </a:solidFill>
                <a:effectLst/>
              </a:rPr>
              <a:t> </a:t>
            </a:r>
            <a:endParaRPr lang="en-gb" sz="2700" dirty="0">
              <a:solidFill>
                <a:srgbClr val="2C5FEB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2CD73D9-0A4F-3CD4-CAAA-909AACC4C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058" y="295212"/>
            <a:ext cx="10307219" cy="778498"/>
          </a:xfrm>
        </p:spPr>
        <p:txBody>
          <a:bodyPr>
            <a:noAutofit/>
          </a:bodyPr>
          <a:lstStyle/>
          <a:p>
            <a:pPr algn="l" rtl="0"/>
            <a:r>
              <a:rPr lang="en-gb" sz="3200" b="1" i="0" u="none" strike="noStrike" baseline="0" dirty="0">
                <a:solidFill>
                  <a:srgbClr val="F55A23"/>
                </a:solidFill>
                <a:effectLst/>
                <a:latin typeface="+mj-lt"/>
                <a:ea typeface="+mj-lt"/>
                <a:cs typeface="+mj-lt"/>
              </a:rPr>
              <a:t>S2 </a:t>
            </a:r>
            <a:r>
              <a:rPr lang="en-gb" sz="3200" b="1" i="0" u="none" baseline="0" dirty="0">
                <a:solidFill>
                  <a:srgbClr val="F55A23"/>
                </a:solidFill>
                <a:latin typeface="+mj-lt"/>
                <a:ea typeface="+mj-lt"/>
                <a:cs typeface="+mj-lt"/>
              </a:rPr>
              <a:t>Democratic</a:t>
            </a:r>
            <a:r>
              <a:rPr lang="en-gb" sz="3200" b="1" i="0" u="none" strike="noStrike" baseline="0" dirty="0">
                <a:solidFill>
                  <a:srgbClr val="F55A23"/>
                </a:solidFill>
                <a:effectLst/>
                <a:latin typeface="+mj-lt"/>
                <a:ea typeface="+mj-lt"/>
                <a:cs typeface="+mj-lt"/>
              </a:rPr>
              <a:t> society and freedom of expression</a:t>
            </a:r>
            <a:endParaRPr lang="en-gb" sz="3200" dirty="0">
              <a:solidFill>
                <a:srgbClr val="F55A2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40901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1011983"/>
          </a:xfrm>
        </p:spPr>
        <p:txBody>
          <a:bodyPr>
            <a:normAutofit fontScale="90000"/>
          </a:bodyPr>
          <a:lstStyle/>
          <a:p>
            <a:pPr algn="l" rtl="0"/>
            <a:r>
              <a:rPr lang="en-gb" sz="1800" b="0" i="0" u="none" baseline="0">
                <a:solidFill>
                  <a:schemeClr val="bg1">
                    <a:lumMod val="50000"/>
                  </a:schemeClr>
                </a:solidFill>
              </a:rPr>
              <a:t>S2.1 Independent task</a:t>
            </a:r>
            <a:br>
              <a:rPr lang="en-gb" sz="1800" b="0">
                <a:solidFill>
                  <a:schemeClr val="tx1"/>
                </a:solidFill>
              </a:rPr>
            </a:br>
            <a:r>
              <a:rPr lang="en-gb" b="1" i="0" u="none" baseline="0"/>
              <a:t>Who is in control: you or your cognitive biases?</a:t>
            </a:r>
            <a:br>
              <a:rPr lang="en-gb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463" y="1377108"/>
            <a:ext cx="11549074" cy="4663307"/>
          </a:xfrm>
        </p:spPr>
        <p:txBody>
          <a:bodyPr>
            <a:normAutofit/>
          </a:bodyPr>
          <a:lstStyle/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8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Research online: What does cognitive bias mean? Write a short explanation.</a:t>
            </a:r>
          </a:p>
          <a:p>
            <a:pPr lvl="1" algn="l" rtl="0" fontAlgn="base">
              <a:spcBef>
                <a:spcPts val="0"/>
              </a:spcBef>
              <a:buFont typeface="+mj-lt"/>
              <a:buAutoNum type="arabicPeriod"/>
            </a:pPr>
            <a:endParaRPr lang="en-gb" sz="14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8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Write an introductory text and/or draw an image of at least five different cognitive biases.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gb" sz="1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8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Think about and write down examples of situations where you notice these cognitive biases in your own life, in your friends and family, or in the media.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gb" sz="1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8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Analyse your observations and consider how cognitive biases affect thinking and decision-making. What impact can biases have on society?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75A6EEE5-965A-B54C-A433-58CA17427F26}" type="slidenum">
              <a:r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1732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1011983"/>
          </a:xfrm>
        </p:spPr>
        <p:txBody>
          <a:bodyPr>
            <a:normAutofit fontScale="90000"/>
          </a:bodyPr>
          <a:lstStyle/>
          <a:p>
            <a:pPr algn="l" rtl="0"/>
            <a:r>
              <a:rPr lang="en-gb" sz="1800" b="0" i="0" u="none" baseline="0">
                <a:solidFill>
                  <a:schemeClr val="bg1">
                    <a:lumMod val="50000"/>
                  </a:schemeClr>
                </a:solidFill>
              </a:rPr>
              <a:t>S2.2 Team task, entire teaching group</a:t>
            </a:r>
            <a:br>
              <a:rPr lang="en-gb" sz="1800" b="0">
                <a:solidFill>
                  <a:schemeClr val="tx1"/>
                </a:solidFill>
              </a:rPr>
            </a:br>
            <a:r>
              <a:rPr lang="en-gb" b="1" i="0" u="none" baseline="0"/>
              <a:t>Now we need a break – let's have a Timeout! </a:t>
            </a:r>
            <a:br>
              <a:rPr lang="en-gb"/>
            </a:br>
            <a:r>
              <a:rPr lang="en-gb" sz="2000" b="0" i="0" u="none" baseline="0"/>
              <a:t>The discourse on social media is heated; fake news, trolls and filter bubbles run rampant.</a:t>
            </a:r>
            <a:br>
              <a:rPr lang="en-gb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868" y="1829569"/>
            <a:ext cx="11549074" cy="4163608"/>
          </a:xfrm>
        </p:spPr>
        <p:txBody>
          <a:bodyPr>
            <a:normAutofit/>
          </a:bodyPr>
          <a:lstStyle/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8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Let’s discuss together what fake news, trolls and filter bubbles mean. 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gb" sz="1800" dirty="0">
              <a:solidFill>
                <a:srgbClr val="000000"/>
              </a:solidFill>
              <a:latin typeface="+mj-lt"/>
            </a:endParaRPr>
          </a:p>
          <a:p>
            <a:pPr algn="l" rtl="0" fontAlgn="base">
              <a:spcBef>
                <a:spcPts val="0"/>
              </a:spcBef>
              <a:buFont typeface="+mj-lt"/>
              <a:buAutoNum type="arabicPeriod"/>
            </a:pPr>
            <a:r>
              <a:rPr lang="en-gb" sz="1800" b="0" i="0" u="none" baseline="0">
                <a:solidFill>
                  <a:srgbClr val="000000"/>
                </a:solidFill>
                <a:latin typeface="+mj-lt"/>
                <a:ea typeface="+mj-lt"/>
                <a:cs typeface="+mj-lt"/>
              </a:rPr>
              <a:t>Let’s take a look at an </a:t>
            </a:r>
            <a:r>
              <a:rPr lang="en-gb" sz="18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introduction to the topic, for example: Yle, 2023  Deepfake-videot voivat asiantuntijan mukaan vaikuttaa Suomessakin vaaleihin </a:t>
            </a:r>
            <a:r>
              <a:rPr lang="en-gb" sz="1800" b="0" i="0" u="sng" strike="noStrike" baseline="0">
                <a:solidFill>
                  <a:srgbClr val="0563C1"/>
                </a:solidFill>
                <a:effectLst/>
                <a:latin typeface="+mj-lt"/>
                <a:ea typeface="+mj-lt"/>
                <a:cs typeface="+mj-lt"/>
                <a:hlinkClick r:id="rId3"/>
              </a:rPr>
              <a:t>https://youtu.be/Rkvhu2HKdR8?si=-tBu4_PxAAjtplM0</a:t>
            </a:r>
            <a:r>
              <a:rPr lang="en-gb" sz="18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 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gb" sz="1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8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The teacher leads the discussion by explaining the principles of democracy and, for example, freedom of expression and the significance of elections. 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gb" sz="1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8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Discuss the topic: "The significance of a distorted discussion culture for democracy." (Timeout)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75A6EEE5-965A-B54C-A433-58CA17427F26}" type="slidenum">
              <a:r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8740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1011983"/>
          </a:xfrm>
        </p:spPr>
        <p:txBody>
          <a:bodyPr>
            <a:normAutofit fontScale="90000"/>
          </a:bodyPr>
          <a:lstStyle/>
          <a:p>
            <a:pPr algn="l" rtl="0"/>
            <a:r>
              <a:rPr lang="en-gb" sz="1800" b="0" i="0" u="none" baseline="0">
                <a:solidFill>
                  <a:schemeClr val="bg1">
                    <a:lumMod val="50000"/>
                  </a:schemeClr>
                </a:solidFill>
              </a:rPr>
              <a:t>S2.2 Team task, entire teaching group</a:t>
            </a:r>
            <a:br>
              <a:rPr lang="en-gb" sz="1800" b="0">
                <a:solidFill>
                  <a:schemeClr val="tx1"/>
                </a:solidFill>
              </a:rPr>
            </a:br>
            <a:r>
              <a:rPr lang="en-gb" b="1" i="0" u="none" baseline="0"/>
              <a:t>Now we need a break – let's have a Timeout! </a:t>
            </a:r>
            <a:br>
              <a:rPr lang="en-gb"/>
            </a:br>
            <a:r>
              <a:rPr lang="en-gb" sz="2000" b="0" i="0" u="none" baseline="0"/>
              <a:t>The discourse on social media is heated; fake news, trolls and filter bubbles run rampant.</a:t>
            </a:r>
            <a:br>
              <a:rPr lang="en-gb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868" y="1829569"/>
            <a:ext cx="11549074" cy="4163608"/>
          </a:xfrm>
        </p:spPr>
        <p:txBody>
          <a:bodyPr>
            <a:normAutofit fontScale="70000" lnSpcReduction="20000"/>
          </a:bodyPr>
          <a:lstStyle/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1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If possible, place the chairs in a circle and move the tables out of the way.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1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Timeout is a constructive and equal discussion aimed at understanding the topic and other people, but not at consensus or solutions.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1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The discussion facilitator takes care of the schedule and is responsible for the equality and constructiveness of the discussion.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1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The discussion facilitator ensures that the rules of the game are followed.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1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Format for the Timeout discussion:</a:t>
            </a:r>
          </a:p>
          <a:p>
            <a:pPr lvl="1" algn="l" rtl="0" fontAlgn="base">
              <a:spcBef>
                <a:spcPts val="0"/>
              </a:spcBef>
            </a:pPr>
            <a:r>
              <a:rPr lang="en-gb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Let’s review the rules of constructive discussion: listen, join in, talk about your own experience, be present and respectful, find and assemble</a:t>
            </a:r>
          </a:p>
          <a:p>
            <a:pPr lvl="1" algn="l" rtl="0" fontAlgn="base">
              <a:spcBef>
                <a:spcPts val="0"/>
              </a:spcBef>
            </a:pPr>
            <a:r>
              <a:rPr lang="en-gb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Discussion in pairs, or every person reflects on their own</a:t>
            </a:r>
          </a:p>
          <a:p>
            <a:pPr lvl="1" algn="l" rtl="0" fontAlgn="base">
              <a:spcBef>
                <a:spcPts val="0"/>
              </a:spcBef>
            </a:pPr>
            <a:r>
              <a:rPr lang="en-gb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Joint discussion</a:t>
            </a:r>
          </a:p>
          <a:p>
            <a:pPr lvl="1" algn="l" rtl="0" fontAlgn="base">
              <a:spcBef>
                <a:spcPts val="0"/>
              </a:spcBef>
            </a:pPr>
            <a:r>
              <a:rPr lang="en-gb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Deepening the discussion</a:t>
            </a:r>
          </a:p>
          <a:p>
            <a:pPr lvl="1" algn="l" rtl="0" fontAlgn="base">
              <a:spcBef>
                <a:spcPts val="0"/>
              </a:spcBef>
            </a:pPr>
            <a:r>
              <a:rPr lang="en-gb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Discussion in pairs, or every person reflects on their own</a:t>
            </a:r>
          </a:p>
          <a:p>
            <a:pPr lvl="1" algn="l" rtl="0" fontAlgn="base">
              <a:spcBef>
                <a:spcPts val="0"/>
              </a:spcBef>
            </a:pPr>
            <a:r>
              <a:rPr lang="en-gb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Joint discussion</a:t>
            </a:r>
          </a:p>
          <a:p>
            <a:pPr lvl="1" algn="l" rtl="0" fontAlgn="base">
              <a:spcBef>
                <a:spcPts val="0"/>
              </a:spcBef>
            </a:pPr>
            <a:r>
              <a:rPr lang="en-gb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Writing down your own insights</a:t>
            </a:r>
          </a:p>
          <a:p>
            <a:pPr lvl="1" algn="l" rtl="0" fontAlgn="base">
              <a:spcBef>
                <a:spcPts val="0"/>
              </a:spcBef>
            </a:pPr>
            <a:r>
              <a:rPr lang="en-gb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Sharing your insights with others</a:t>
            </a:r>
          </a:p>
          <a:p>
            <a:pPr lvl="1" algn="l" rtl="0" fontAlgn="base">
              <a:spcBef>
                <a:spcPts val="0"/>
              </a:spcBef>
            </a:pPr>
            <a:r>
              <a:rPr lang="en-gb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Let’s discuss together how to move forward</a:t>
            </a:r>
          </a:p>
          <a:p>
            <a:pPr lvl="1" algn="l" rtl="0" fontAlgn="base">
              <a:spcBef>
                <a:spcPts val="0"/>
              </a:spcBef>
            </a:pPr>
            <a:r>
              <a:rPr lang="en-gb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The discussion ends with thanking each other</a:t>
            </a:r>
            <a:endParaRPr lang="en-gb" sz="1400" b="0" i="0" u="none" strike="noStrike" dirty="0">
              <a:solidFill>
                <a:srgbClr val="000000"/>
              </a:solidFill>
              <a:effectLst/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75A6EEE5-965A-B54C-A433-58CA17427F26}" type="slidenum">
              <a:r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9168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1011983"/>
          </a:xfrm>
        </p:spPr>
        <p:txBody>
          <a:bodyPr>
            <a:normAutofit fontScale="90000"/>
          </a:bodyPr>
          <a:lstStyle/>
          <a:p>
            <a:pPr algn="l" rtl="0"/>
            <a:r>
              <a:rPr lang="en-gb" sz="1800" b="0" i="0" u="none" baseline="0">
                <a:solidFill>
                  <a:schemeClr val="bg1">
                    <a:lumMod val="50000"/>
                  </a:schemeClr>
                </a:solidFill>
              </a:rPr>
              <a:t>S2.3 Independent task</a:t>
            </a:r>
            <a:br>
              <a:rPr lang="en-gb" sz="1800" b="0">
                <a:solidFill>
                  <a:schemeClr val="tx1"/>
                </a:solidFill>
              </a:rPr>
            </a:br>
            <a:r>
              <a:rPr lang="en-gb" b="1" i="0" u="none" baseline="0"/>
              <a:t>I am a journalist and I am allowed to do my job? </a:t>
            </a:r>
            <a:br>
              <a:rPr lang="en-gb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463" y="1377108"/>
            <a:ext cx="11549074" cy="4663307"/>
          </a:xfrm>
        </p:spPr>
        <p:txBody>
          <a:bodyPr>
            <a:normAutofit/>
          </a:bodyPr>
          <a:lstStyle/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6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Read the article written by journalist Ida Erämaa: </a:t>
            </a:r>
            <a:r>
              <a:rPr lang="en-gb" sz="1600" b="0" i="0" u="sng" strike="noStrike" baseline="0">
                <a:solidFill>
                  <a:srgbClr val="1155CC"/>
                </a:solidFill>
                <a:effectLst/>
                <a:latin typeface="+mj-lt"/>
                <a:ea typeface="+mj-lt"/>
                <a:cs typeface="+mj-lt"/>
                <a:hlinkClick r:id="rId3"/>
              </a:rPr>
              <a:t>Näkökulma: Perussuomalaiset patistamassa toimittajia takaisin Kekkosen ruotuun (iltalehti.fi)</a:t>
            </a:r>
            <a:endParaRPr lang="en-gb" sz="16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lvl="1" algn="l" rtl="0" fontAlgn="base">
              <a:spcBef>
                <a:spcPts val="0"/>
              </a:spcBef>
            </a:pPr>
            <a:r>
              <a:rPr lang="en-gb" sz="16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What is the central message of the article?</a:t>
            </a:r>
          </a:p>
          <a:p>
            <a:pPr marL="457200" lvl="1" indent="0" algn="l" rtl="0" fontAlgn="base">
              <a:spcBef>
                <a:spcPts val="0"/>
              </a:spcBef>
              <a:buNone/>
            </a:pPr>
            <a:endParaRPr lang="en-gb" sz="16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6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Watch the video section on Ida Erämaa’s online targeting (start of the video, duration approx. 31 min): </a:t>
            </a:r>
            <a:r>
              <a:rPr lang="en-gb" sz="1600" b="0" i="0" u="sng" strike="noStrike" baseline="0">
                <a:solidFill>
                  <a:srgbClr val="1155CC"/>
                </a:solidFill>
                <a:effectLst/>
                <a:latin typeface="+mj-lt"/>
                <a:ea typeface="+mj-lt"/>
                <a:cs typeface="+mj-lt"/>
                <a:hlinkClick r:id="rId4"/>
              </a:rPr>
              <a:t>6 July 2023: Maalitus, Ranskan mellakat, toimittaja arkussa (youtube.com)</a:t>
            </a:r>
            <a:r>
              <a:rPr lang="en-gb" sz="16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 and answer the questions:</a:t>
            </a:r>
          </a:p>
          <a:p>
            <a:pPr lvl="1" algn="l" rtl="0" fontAlgn="base">
              <a:spcBef>
                <a:spcPts val="0"/>
              </a:spcBef>
            </a:pPr>
            <a:r>
              <a:rPr lang="en-gb" sz="16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The article is called Näkokulma (Perspective). What is the meaning of perspective?</a:t>
            </a:r>
          </a:p>
          <a:p>
            <a:pPr lvl="1" algn="l" rtl="0" fontAlgn="base">
              <a:spcBef>
                <a:spcPts val="0"/>
              </a:spcBef>
            </a:pPr>
            <a:r>
              <a:rPr lang="en-gb" sz="16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Ida was targeted online after the article. What does online targeting mean? What consequences can it have for the target? You can find more information about Ida Erämaa’s case online.</a:t>
            </a:r>
          </a:p>
          <a:p>
            <a:pPr marL="457200" lvl="1" indent="0" algn="l" rtl="0" fontAlgn="base">
              <a:spcBef>
                <a:spcPts val="0"/>
              </a:spcBef>
              <a:buNone/>
            </a:pPr>
            <a:endParaRPr lang="en-gb" sz="16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 startAt="4"/>
            </a:pPr>
            <a:r>
              <a:rPr lang="en-gb" sz="1600" b="0" i="0" u="none" baseline="0">
                <a:solidFill>
                  <a:srgbClr val="000000"/>
                </a:solidFill>
                <a:latin typeface="+mj-lt"/>
                <a:ea typeface="+mj-lt"/>
                <a:cs typeface="+mj-lt"/>
              </a:rPr>
              <a:t>If </a:t>
            </a:r>
            <a:r>
              <a:rPr lang="en-gb" sz="16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you were a young summer journalist, what would you like to write about? </a:t>
            </a:r>
          </a:p>
          <a:p>
            <a:pPr lvl="1" algn="l" rtl="0" fontAlgn="base">
              <a:spcBef>
                <a:spcPts val="0"/>
              </a:spcBef>
            </a:pPr>
            <a:r>
              <a:rPr lang="en-gb" sz="16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What thoughts could the topics stimulate in the readers?</a:t>
            </a:r>
          </a:p>
          <a:p>
            <a:pPr lvl="1" algn="l" rtl="0" fontAlgn="base">
              <a:spcBef>
                <a:spcPts val="0"/>
              </a:spcBef>
            </a:pPr>
            <a:r>
              <a:rPr lang="en-gb" sz="16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What impact would the reactions have on you and your work as a journalist?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</a:pPr>
            <a:endParaRPr lang="en-gb" sz="18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75A6EEE5-965A-B54C-A433-58CA17427F26}" type="slidenum">
              <a:r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8714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dia ja demokrati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C5FEB"/>
      </a:accent1>
      <a:accent2>
        <a:srgbClr val="F55923"/>
      </a:accent2>
      <a:accent3>
        <a:srgbClr val="51D2B3"/>
      </a:accent3>
      <a:accent4>
        <a:srgbClr val="FFFF53"/>
      </a:accent4>
      <a:accent5>
        <a:srgbClr val="46FFFF"/>
      </a:accent5>
      <a:accent6>
        <a:srgbClr val="F599EA"/>
      </a:accent6>
      <a:hlink>
        <a:srgbClr val="2C5FEB"/>
      </a:hlink>
      <a:folHlink>
        <a:srgbClr val="2C5FE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393</TotalTime>
  <Words>716</Words>
  <Application>Microsoft Macintosh PowerPoint</Application>
  <PresentationFormat>Widescreen</PresentationFormat>
  <Paragraphs>56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 Tasks S2.1 Who is in control: you or your cognitive biases? (independent task) S2.2 Now we need a break – let's have a Timeout! (team task) S2.3 I am a journalist and I am allowed to do my job? (independent task) </vt:lpstr>
      <vt:lpstr>S2.1 Independent task Who is in control: you or your cognitive biases? </vt:lpstr>
      <vt:lpstr>S2.2 Team task, entire teaching group Now we need a break – let's have a Timeout!  The discourse on social media is heated; fake news, trolls and filter bubbles run rampant. </vt:lpstr>
      <vt:lpstr>S2.2 Team task, entire teaching group Now we need a break – let's have a Timeout!  The discourse on social media is heated; fake news, trolls and filter bubbles run rampant. </vt:lpstr>
      <vt:lpstr>S2.3 Independent task I am a journalist and I am allowed to do my job?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Juuso Koponen</dc:creator>
  <cp:lastModifiedBy>Koponen Juuso</cp:lastModifiedBy>
  <cp:revision>28</cp:revision>
  <dcterms:created xsi:type="dcterms:W3CDTF">2024-01-17T18:17:33Z</dcterms:created>
  <dcterms:modified xsi:type="dcterms:W3CDTF">2026-01-20T15:51:14Z</dcterms:modified>
</cp:coreProperties>
</file>