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6"/>
  </p:notesMasterIdLst>
  <p:handoutMasterIdLst>
    <p:handoutMasterId r:id="rId7"/>
  </p:handoutMasterIdLst>
  <p:sldIdLst>
    <p:sldId id="258" r:id="rId2"/>
    <p:sldId id="257" r:id="rId3"/>
    <p:sldId id="264" r:id="rId4"/>
    <p:sldId id="26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5A23"/>
    <a:srgbClr val="FFFFFF"/>
    <a:srgbClr val="2C5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87778" autoAdjust="0"/>
  </p:normalViewPr>
  <p:slideViewPr>
    <p:cSldViewPr snapToGrid="0">
      <p:cViewPr varScale="1">
        <p:scale>
          <a:sx n="109" d="100"/>
          <a:sy n="109" d="100"/>
        </p:scale>
        <p:origin x="8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25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474887-189B-BC65-2B30-584254F31F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05817-6F62-AB1E-96BB-B12A452ED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9C7F4-79FA-D547-AFAC-15304F2C962D}" type="datetimeFigureOut">
              <a:rPr lang="en-FI" smtClean="0"/>
              <a:t>20.1.2026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8CF66-D75E-AF22-7AFF-8E39C629F8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486A1-C915-D820-BD05-71E8E47A46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8F978-4BBD-584E-A2E5-A05DCA37C41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537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062E2-E0BD-0A4C-B574-230ACDC82BA2}" type="datetimeFigureOut">
              <a:rPr lang="en-FI" smtClean="0"/>
              <a:t>20.1.2026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3CAB3-F9C8-DA46-AB14-91C0B25C527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785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le.fi/aihe/a/20-10003777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A63CAB3-F9C8-DA46-AB14-91C0B25C5271}" type="slidenum">
              <a:r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162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I perform a reverse image search? Here are some good tips: Yle Digitreenit, 2023. </a:t>
            </a:r>
            <a:r>
              <a:rPr lang="en-gb" sz="1800" b="0" i="0" u="sng" strike="noStrike" baseline="0">
                <a:solidFill>
                  <a:srgbClr val="1155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Käänteinen kuvahaku voi paljastaa feikkiuutisen tai nettihuijarin – näin Googlen kuvahaku toimii – Digitreenit – yle.fi</a:t>
            </a:r>
            <a:r>
              <a:rPr lang="en-gb" sz="1800" b="0" i="0" u="sng" strike="noStrike" baseline="0">
                <a:solidFill>
                  <a:srgbClr val="1155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A63CAB3-F9C8-DA46-AB14-91C0B25C5271}" type="slidenum">
              <a:r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931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en-gb" sz="1200" b="0" i="0" u="none" strike="noStrike" baseline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 to the task S1.1 output: social media post on disinformation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en-gb" sz="1200" b="0" i="0" u="none" strike="noStrike" baseline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teacher enriches the discussion on disinformation identification practices and good sources of information</a:t>
            </a:r>
          </a:p>
          <a:p>
            <a:pPr marL="221399"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b="0" i="0" u="none" strike="noStrike" baseline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 following the Journalist’s Guidelines</a:t>
            </a:r>
          </a:p>
          <a:p>
            <a:pPr marL="221399"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b="0" i="0" u="none" strike="noStrike" baseline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scientific, research-based information</a:t>
            </a:r>
          </a:p>
          <a:p>
            <a:pPr marL="221399"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200" b="0" i="0" u="none" strike="noStrike" baseline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significance of education and general education in the critical assessment of information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A63CAB3-F9C8-DA46-AB14-91C0B25C5271}" type="slidenum">
              <a:r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801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A63CAB3-F9C8-DA46-AB14-91C0B25C5271}" type="slidenum">
              <a:r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378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3A0BD33-8BF5-DEF9-ABCB-1A661FAFE8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3075" y="0"/>
            <a:ext cx="6638925" cy="6858000"/>
          </a:xfrm>
        </p:spPr>
        <p:txBody>
          <a:bodyPr/>
          <a:lstStyle/>
          <a:p>
            <a:endParaRPr lang="en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4915230" cy="4014413"/>
          </a:xfrm>
          <a:prstGeom prst="rect">
            <a:avLst/>
          </a:prstGeom>
        </p:spPr>
        <p:txBody>
          <a:bodyPr anchor="t"/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4881505" cy="778498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grpSp>
        <p:nvGrpSpPr>
          <p:cNvPr id="12" name="Group 11" descr="Mediajademokratia.fi">
            <a:extLst>
              <a:ext uri="{FF2B5EF4-FFF2-40B4-BE49-F238E27FC236}">
                <a16:creationId xmlns:a16="http://schemas.microsoft.com/office/drawing/2014/main" id="{2305A65D-45E1-B805-0EC9-9016339B20F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7564" y="5313407"/>
            <a:ext cx="4788000" cy="1006388"/>
            <a:chOff x="431012" y="5451412"/>
            <a:chExt cx="4470835" cy="939800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EA236EAB-3E73-60EA-7A7F-3E4A1059C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5447" y="5451412"/>
              <a:ext cx="1676400" cy="9398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C5BF12-2999-7C63-C17F-12EF8ACC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012" y="5697611"/>
              <a:ext cx="2470441" cy="223701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98EDEB2-5E33-89E1-8629-5C99DEE919A5}"/>
              </a:ext>
            </a:extLst>
          </p:cNvPr>
          <p:cNvSpPr/>
          <p:nvPr userDrawn="1"/>
        </p:nvSpPr>
        <p:spPr>
          <a:xfrm>
            <a:off x="0" y="6319795"/>
            <a:ext cx="12192000" cy="538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514663-C92D-0102-E122-85BDAB5B9E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045200"/>
            <a:ext cx="30099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3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 sz="2500"/>
            </a:lvl1pPr>
            <a:lvl2pPr>
              <a:lnSpc>
                <a:spcPct val="120000"/>
              </a:lnSpc>
              <a:defRPr sz="21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808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058" y="1197058"/>
            <a:ext cx="5553894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197058"/>
            <a:ext cx="5375030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6139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91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796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058" y="1196787"/>
            <a:ext cx="11549074" cy="498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29932" y="6326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A6EEE5-965A-B54C-A433-58CA17427F26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901C77F-C494-7489-DCF2-3F7EA2C4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0705014" cy="652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373303-53EC-DE5C-100F-493456863E2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68000" y="0"/>
            <a:ext cx="1524000" cy="187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A40D56E-5BBD-0994-6B83-9609B67A61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7004" y="6250305"/>
            <a:ext cx="3240000" cy="518256"/>
            <a:chOff x="347004" y="6222169"/>
            <a:chExt cx="3799151" cy="607695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1157B22E-E170-27BC-FD5E-A1396D335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62069" y="6222169"/>
              <a:ext cx="1084086" cy="607695"/>
            </a:xfrm>
            <a:prstGeom prst="rect">
              <a:avLst/>
            </a:prstGeom>
          </p:spPr>
        </p:pic>
        <p:pic>
          <p:nvPicPr>
            <p:cNvPr id="14" name="Picture 13" descr="Mediajademokratia.fi">
              <a:extLst>
                <a:ext uri="{FF2B5EF4-FFF2-40B4-BE49-F238E27FC236}">
                  <a16:creationId xmlns:a16="http://schemas.microsoft.com/office/drawing/2014/main" id="{243523C9-497B-C390-E1B5-90EAEE69A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7004" y="6436818"/>
              <a:ext cx="2042984" cy="184979"/>
            </a:xfrm>
            <a:prstGeom prst="rect">
              <a:avLst/>
            </a:prstGeom>
          </p:spPr>
        </p:pic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2D683F5-A3CC-EDE6-FA7B-2ECAAAB43B2A}"/>
              </a:ext>
            </a:extLst>
          </p:cNvPr>
          <p:cNvSpPr txBox="1">
            <a:spLocks/>
          </p:cNvSpPr>
          <p:nvPr userDrawn="1"/>
        </p:nvSpPr>
        <p:spPr>
          <a:xfrm>
            <a:off x="4241733" y="6326870"/>
            <a:ext cx="43632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/>
              <a:t>Creative Commons Nimeä 4.0 Kansainvälinen</a:t>
            </a:r>
          </a:p>
        </p:txBody>
      </p:sp>
    </p:spTree>
    <p:extLst>
      <p:ext uri="{BB962C8B-B14F-4D97-AF65-F5344CB8AC3E}">
        <p14:creationId xmlns:p14="http://schemas.microsoft.com/office/powerpoint/2010/main" val="385580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4" r:id="rId3"/>
    <p:sldLayoutId id="2147483726" r:id="rId4"/>
    <p:sldLayoutId id="214748372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jsn.fi/en/journalists-guideline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9E56ED-4E3F-6B9C-1D3A-ADC714FA9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9207962" cy="4014413"/>
          </a:xfrm>
        </p:spPr>
        <p:txBody>
          <a:bodyPr/>
          <a:lstStyle/>
          <a:p>
            <a:pPr algn="l" rtl="0"/>
            <a:br>
              <a:rPr lang="en-gb"/>
            </a:br>
            <a:r>
              <a:rPr lang="en-gb" b="1" i="0" u="none" baseline="0"/>
              <a:t>Tasks</a:t>
            </a:r>
            <a:br>
              <a:rPr lang="en-gb"/>
            </a:br>
            <a:r>
              <a:rPr lang="en-gb" sz="3200" b="1" i="0" u="none" baseline="0">
                <a:solidFill>
                  <a:srgbClr val="2C5FEB"/>
                </a:solidFill>
              </a:rPr>
              <a:t>S1.1 </a:t>
            </a:r>
            <a:r>
              <a:rPr lang="en-gb" sz="3200" b="1" i="0" u="none" strike="noStrike" baseline="0">
                <a:solidFill>
                  <a:srgbClr val="2C5FE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see it is to believe it? </a:t>
            </a:r>
            <a:r>
              <a:rPr lang="en-gb" sz="3200" b="0" i="0" u="none" strike="noStrike" baseline="0">
                <a:solidFill>
                  <a:srgbClr val="2C5FE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(independent task)</a:t>
            </a:r>
            <a:br>
              <a:rPr lang="en-gb" sz="3200">
                <a:solidFill>
                  <a:srgbClr val="2C5FEB"/>
                </a:solidFill>
              </a:rPr>
            </a:br>
            <a:r>
              <a:rPr lang="en-gb" sz="3200" b="1" i="0" u="none" baseline="0">
                <a:solidFill>
                  <a:srgbClr val="2C5FEB"/>
                </a:solidFill>
              </a:rPr>
              <a:t>S1.2 </a:t>
            </a:r>
            <a:r>
              <a:rPr lang="en-gb" sz="3200" b="1" i="0" u="none" strike="noStrike" baseline="0">
                <a:solidFill>
                  <a:srgbClr val="2C5FE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Truth or fiction? </a:t>
            </a:r>
            <a:r>
              <a:rPr lang="en-gb" sz="3200" b="0" i="0" u="none" strike="noStrike" baseline="0">
                <a:solidFill>
                  <a:srgbClr val="2C5FE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(team task)</a:t>
            </a:r>
            <a:br>
              <a:rPr lang="en-gb" sz="3200">
                <a:solidFill>
                  <a:srgbClr val="2C5FEB"/>
                </a:solidFill>
              </a:rPr>
            </a:br>
            <a:r>
              <a:rPr lang="en-gb" sz="3200" b="1" i="0" u="none" baseline="0">
                <a:solidFill>
                  <a:srgbClr val="2C5FEB"/>
                </a:solidFill>
              </a:rPr>
              <a:t>S1.3 </a:t>
            </a:r>
            <a:r>
              <a:rPr lang="en-gb" sz="3200" b="1" i="0" u="none" strike="noStrike" baseline="0">
                <a:solidFill>
                  <a:srgbClr val="2C5FE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anatomy of a news report </a:t>
            </a:r>
            <a:r>
              <a:rPr lang="en-gb" sz="3200" b="0" i="0" u="none" strike="noStrike" baseline="0">
                <a:solidFill>
                  <a:srgbClr val="2C5FE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(team task)</a:t>
            </a:r>
            <a:endParaRPr lang="en-gb" sz="3200" b="0" dirty="0">
              <a:solidFill>
                <a:srgbClr val="2C5FEB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CD73D9-0A4F-3CD4-CAAA-909AACC4C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9833493" cy="778498"/>
          </a:xfrm>
        </p:spPr>
        <p:txBody>
          <a:bodyPr>
            <a:noAutofit/>
          </a:bodyPr>
          <a:lstStyle/>
          <a:p>
            <a:pPr algn="l" rtl="0"/>
            <a:r>
              <a:rPr lang="en-gb" sz="3200" b="1" i="0" u="none" strike="noStrike" baseline="0" dirty="0">
                <a:solidFill>
                  <a:srgbClr val="F55A23"/>
                </a:solidFill>
                <a:effectLst/>
                <a:latin typeface="+mj-lt"/>
                <a:ea typeface="+mj-lt"/>
                <a:cs typeface="+mj-lt"/>
              </a:rPr>
              <a:t>S1 Everyday life, life management and the media</a:t>
            </a:r>
            <a:endParaRPr lang="en-gb" sz="3200" dirty="0">
              <a:solidFill>
                <a:srgbClr val="F55A2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4346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pPr algn="l" rtl="0">
              <a:lnSpc>
                <a:spcPct val="100000"/>
              </a:lnSpc>
            </a:pPr>
            <a:r>
              <a:rPr lang="en-gb" sz="1800" b="0" i="0" u="none" baseline="0">
                <a:solidFill>
                  <a:schemeClr val="bg1">
                    <a:lumMod val="50000"/>
                  </a:schemeClr>
                </a:solidFill>
              </a:rPr>
              <a:t>S1.1 Independent task</a:t>
            </a:r>
            <a:br>
              <a:rPr lang="en-gb" sz="1800" b="0">
                <a:solidFill>
                  <a:schemeClr val="tx1"/>
                </a:solidFill>
              </a:rPr>
            </a:br>
            <a:r>
              <a:rPr lang="en-gb" sz="3100" b="1" i="0" u="none" baseline="0"/>
              <a:t>To see it is to believe it? </a:t>
            </a:r>
            <a:r>
              <a:rPr lang="en-gb" sz="2700" b="0" i="0" u="none" baseline="0"/>
              <a:t>Identifying disinformation is a skill.</a:t>
            </a:r>
            <a:br>
              <a:rPr lang="en-gb" sz="2700"/>
            </a:br>
            <a:endParaRPr lang="en-gb" sz="2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3" y="1377108"/>
            <a:ext cx="11549074" cy="4663307"/>
          </a:xfrm>
        </p:spPr>
        <p:txBody>
          <a:bodyPr>
            <a:normAutofit fontScale="92500" lnSpcReduction="10000"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i="0" u="none" baseline="0">
                <a:solidFill>
                  <a:srgbClr val="000000"/>
                </a:solidFill>
                <a:latin typeface="+mj-lt"/>
                <a:ea typeface="+mj-lt"/>
                <a:cs typeface="+mj-lt"/>
              </a:rPr>
              <a:t>Have you </a:t>
            </a: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seen Greta Thunberg praise vegan hand grenades? What about the Pope wearing a white puffer jacket from a famous fashion brand? </a:t>
            </a:r>
          </a:p>
          <a:p>
            <a:pPr marL="457200" lvl="1" indent="0" algn="l" rtl="0" fontAlgn="base">
              <a:spcBef>
                <a:spcPts val="0"/>
              </a:spcBef>
              <a:buNone/>
            </a:pPr>
            <a:r>
              <a:rPr lang="en-gb" sz="14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Look up the above AI-generated images and videos using search engines (e.g. Google).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342900" indent="-342900"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How can you distinguish real news or images from fake ones? 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sz="14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Find and try out different instructions, tools and methods for assessing the reliability of information. What instructions can you find on different websites? 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sz="14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Write down any good instructions for yourself and also save the source for yourself. 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Find more examples of fake news and deepfake material online. How can you distinguish false materials from authentic ones? 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Investigate the fake news or images you find and think about why they might seem credible. </a:t>
            </a:r>
          </a:p>
          <a:p>
            <a:pPr lvl="1" algn="l" rtl="0" fontAlgn="base">
              <a:spcBef>
                <a:spcPts val="0"/>
              </a:spcBef>
            </a:pPr>
            <a:r>
              <a:rPr lang="en-gb" sz="14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Think about why the materials were created. What are they potentially trying to influence? Why do people forward the false materials?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8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Create a social media post (text, image, video) to illustrate how easy it is to create misleading content. Be prepared to present your social media posts together.</a:t>
            </a:r>
          </a:p>
          <a:p>
            <a:pPr marL="0" indent="0" algn="l" rtl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5A6EEE5-965A-B54C-A433-58CA17427F26}" type="slidenum">
              <a:r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520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pPr algn="l" rtl="0"/>
            <a:r>
              <a:rPr lang="en-gb" sz="1800" b="0" i="0" u="none" baseline="0">
                <a:solidFill>
                  <a:schemeClr val="bg1">
                    <a:lumMod val="50000"/>
                  </a:schemeClr>
                </a:solidFill>
              </a:rPr>
              <a:t>S1.2 Team task, 3-4 persons per team</a:t>
            </a:r>
            <a:br>
              <a:rPr lang="en-gb" sz="1800" b="0">
                <a:solidFill>
                  <a:schemeClr val="tx1"/>
                </a:solidFill>
              </a:rPr>
            </a:br>
            <a:br>
              <a:rPr lang="en-gb"/>
            </a:br>
            <a:r>
              <a:rPr lang="en-gb" b="1" i="0" u="none" baseline="0"/>
              <a:t>Truth or Fiction?</a:t>
            </a:r>
            <a:br>
              <a:rPr lang="en-gb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3" y="1377108"/>
            <a:ext cx="11549074" cy="4663307"/>
          </a:xfrm>
        </p:spPr>
        <p:txBody>
          <a:bodyPr>
            <a:normAutofit/>
          </a:bodyPr>
          <a:lstStyle/>
          <a:p>
            <a:pPr marL="0" indent="0" algn="l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n-gb" sz="20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20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In a group, discuss the examples of disinformation you have found (fake news, deepfake images and videos). </a:t>
            </a:r>
          </a:p>
          <a:p>
            <a:pPr marL="678599" lvl="1" algn="l" rtl="0" fontAlgn="base">
              <a:spcBef>
                <a:spcPts val="0"/>
              </a:spcBef>
            </a:pPr>
            <a:r>
              <a:rPr lang="en-gb" sz="20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On what basis did the image, news article or social media post turn out to be fake news?</a:t>
            </a:r>
          </a:p>
          <a:p>
            <a:pPr marL="678599" lvl="1" algn="l" rtl="0" fontAlgn="base">
              <a:spcBef>
                <a:spcPts val="0"/>
              </a:spcBef>
            </a:pPr>
            <a:r>
              <a:rPr lang="en-gb" sz="2000" b="0" i="0" u="none" strike="noStrike" baseline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What good practices for identifying fake news did you find?</a:t>
            </a:r>
          </a:p>
          <a:p>
            <a:pPr marL="0" indent="0" algn="l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n-gb" sz="20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5A6EEE5-965A-B54C-A433-58CA17427F26}" type="slidenum">
              <a:r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9826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6" y="365125"/>
            <a:ext cx="11867943" cy="1011983"/>
          </a:xfrm>
        </p:spPr>
        <p:txBody>
          <a:bodyPr>
            <a:normAutofit fontScale="90000"/>
          </a:bodyPr>
          <a:lstStyle/>
          <a:p>
            <a:pPr algn="l" rtl="0"/>
            <a:r>
              <a:rPr lang="en-gb" sz="1800" b="0" i="0" u="none" baseline="0" dirty="0">
                <a:solidFill>
                  <a:schemeClr val="bg1">
                    <a:lumMod val="50000"/>
                  </a:schemeClr>
                </a:solidFill>
              </a:rPr>
              <a:t>S1.3 Independent task, 3–4 people/group</a:t>
            </a:r>
            <a:br>
              <a:rPr lang="en-gb" dirty="0"/>
            </a:br>
            <a:r>
              <a:rPr lang="en-gb" sz="3100" b="1" i="0" u="none" baseline="0" dirty="0"/>
              <a:t>The anatomy of a news report</a:t>
            </a:r>
            <a:r>
              <a:rPr lang="en-gb" sz="3000" b="0" i="0" u="none" baseline="0" dirty="0"/>
              <a:t>,</a:t>
            </a:r>
            <a:r>
              <a:rPr lang="en-gb" sz="3100" b="0" i="0" u="none" baseline="0" dirty="0"/>
              <a:t> </a:t>
            </a:r>
            <a:r>
              <a:rPr lang="en-gb" sz="3000" b="0" i="0" u="none" baseline="0" dirty="0">
                <a:solidFill>
                  <a:srgbClr val="2C5FEB"/>
                </a:solidFill>
              </a:rPr>
              <a:t>a deep </a:t>
            </a:r>
            <a:r>
              <a:rPr lang="en-gb" sz="3000" b="0" i="0" u="none" strike="noStrike" baseline="0" dirty="0">
                <a:solidFill>
                  <a:srgbClr val="2C5FEB"/>
                </a:solidFill>
                <a:effectLst/>
              </a:rPr>
              <a:t>dive into the journalistic process</a:t>
            </a:r>
            <a:br>
              <a:rPr lang="en-gb" sz="2800" b="0" dirty="0">
                <a:effectLst/>
              </a:rPr>
            </a:b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3" y="1377108"/>
            <a:ext cx="11549074" cy="4663307"/>
          </a:xfrm>
        </p:spPr>
        <p:txBody>
          <a:bodyPr>
            <a:norm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700" b="0" i="0" u="none" strike="noStrike" baseline="0" dirty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Familiarise yourself with the Journalist’s Guidelines  </a:t>
            </a:r>
            <a:r>
              <a:rPr lang="en-gb" sz="1700" b="0" i="0" u="sng" strike="noStrike" baseline="0" dirty="0">
                <a:solidFill>
                  <a:srgbClr val="0563C1"/>
                </a:solidFill>
                <a:effectLst/>
                <a:latin typeface="+mj-lt"/>
                <a:ea typeface="+mj-lt"/>
                <a:cs typeface="+mj-lt"/>
                <a:hlinkClick r:id="rId3"/>
              </a:rPr>
              <a:t>Journalist's Guidelines - CMM</a:t>
            </a:r>
            <a:r>
              <a:rPr lang="en-gb" sz="1700" b="0" i="0" u="none" strike="noStrike" baseline="0" dirty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; which guidelines are most important?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700" b="0" i="0" u="none" strike="noStrike" baseline="0" dirty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Each group member looks for news related to a topic chosen by the teacher (e.g. Tokyo Haneda airport fire)</a:t>
            </a:r>
            <a:endParaRPr lang="en-gb" sz="17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700" b="0" i="0" u="none" strike="noStrike" baseline="0" dirty="0">
                <a:effectLst/>
                <a:latin typeface="+mj-lt"/>
                <a:ea typeface="+mj-lt"/>
                <a:cs typeface="+mj-lt"/>
              </a:rPr>
              <a:t>Compare the articles you found and the sources used in them. Which of the sources used in the articles are the most reliable? Why? 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700" b="0" i="0" u="none" strike="noStrike" baseline="0" dirty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Information analysis: Compare the information in the articles, how the information is justified and any differences.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700" b="0" i="0" u="none" strike="noStrike" baseline="0" dirty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Choose one of the news articles and describe together the news creation process from a journalist’s perspective. How did the article evolve from an event to news? Describe the stages of the journalist’s work and the progress of the process.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700" b="0" i="0" u="none" strike="noStrike" baseline="0" dirty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Together, consider the clarity, objectivity, accuracy and scope of the article. Was the news article lacking in some aspect?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700" b="0" i="0" u="none" strike="noStrike" baseline="0" dirty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Document the news editing process and other observations as a poster in the digital environment or as a poster on paper. 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sz="1700" b="0" i="0" u="none" strike="noStrike" baseline="0" dirty="0">
                <a:solidFill>
                  <a:srgbClr val="000000"/>
                </a:solidFill>
                <a:effectLst/>
                <a:latin typeface="+mj-lt"/>
                <a:ea typeface="+mj-lt"/>
                <a:cs typeface="+mj-lt"/>
              </a:rPr>
              <a:t>Present your poster to the other groups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5A6EEE5-965A-B54C-A433-58CA17427F26}" type="slidenum">
              <a:r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465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 ja demokrati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5FEB"/>
      </a:accent1>
      <a:accent2>
        <a:srgbClr val="F55923"/>
      </a:accent2>
      <a:accent3>
        <a:srgbClr val="51D2B3"/>
      </a:accent3>
      <a:accent4>
        <a:srgbClr val="FFFF53"/>
      </a:accent4>
      <a:accent5>
        <a:srgbClr val="46FFFF"/>
      </a:accent5>
      <a:accent6>
        <a:srgbClr val="F599EA"/>
      </a:accent6>
      <a:hlink>
        <a:srgbClr val="2C5FEB"/>
      </a:hlink>
      <a:folHlink>
        <a:srgbClr val="2C5FE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395</TotalTime>
  <Words>625</Words>
  <Application>Microsoft Macintosh PowerPoint</Application>
  <PresentationFormat>Widescreen</PresentationFormat>
  <Paragraphs>43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 Tasks S1.1 To see it is to believe it? (independent task) S1.2 Truth or fiction? (team task) S1.3 The anatomy of a news report (team task)</vt:lpstr>
      <vt:lpstr>S1.1 Independent task To see it is to believe it? Identifying disinformation is a skill. </vt:lpstr>
      <vt:lpstr>S1.2 Team task, 3-4 persons per team  Truth or Fiction? </vt:lpstr>
      <vt:lpstr>S1.3 Independent task, 3–4 people/group The anatomy of a news report, a deep dive into the journalistic process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Juuso Koponen</dc:creator>
  <cp:lastModifiedBy>Koponen Juuso</cp:lastModifiedBy>
  <cp:revision>29</cp:revision>
  <dcterms:created xsi:type="dcterms:W3CDTF">2024-01-17T18:17:33Z</dcterms:created>
  <dcterms:modified xsi:type="dcterms:W3CDTF">2026-01-20T15:47:43Z</dcterms:modified>
</cp:coreProperties>
</file>