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58" r:id="rId2"/>
    <p:sldId id="257" r:id="rId3"/>
    <p:sldId id="267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1"/>
    <p:restoredTop sz="96250"/>
  </p:normalViewPr>
  <p:slideViewPr>
    <p:cSldViewPr snapToGrid="0">
      <p:cViewPr>
        <p:scale>
          <a:sx n="67" d="100"/>
          <a:sy n="67" d="100"/>
        </p:scale>
        <p:origin x="4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ikeusministerio.fi/blogi-hakutulos/-/blogs/sananvapaus-ja-vastuu-kolikon-molemmat-puole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ECBC7C-94D1-5E4B-EAD5-D5E8EE1F7D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0014" r="12148" b="25873"/>
          <a:stretch/>
        </p:blipFill>
        <p:spPr>
          <a:xfrm>
            <a:off x="5553075" y="0"/>
            <a:ext cx="6638925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782384" cy="4014413"/>
          </a:xfrm>
        </p:spPr>
        <p:txBody>
          <a:bodyPr>
            <a:normAutofit/>
          </a:bodyPr>
          <a:lstStyle/>
          <a:p>
            <a:r>
              <a:rPr lang="fi-FI" dirty="0"/>
              <a:t>Sananvapauden</a:t>
            </a:r>
            <a:br>
              <a:rPr lang="fi-FI" dirty="0"/>
            </a:br>
            <a:r>
              <a:rPr lang="fi-FI" dirty="0"/>
              <a:t>vastapaino on sananvastuu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9" y="295212"/>
            <a:ext cx="4258574" cy="778498"/>
          </a:xfrm>
        </p:spPr>
        <p:txBody>
          <a:bodyPr/>
          <a:lstStyle/>
          <a:p>
            <a:r>
              <a:rPr lang="fi-FI" dirty="0"/>
              <a:t>S3 Aktiivinen kansalaisuus ja media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8720A7-5E1A-6AAC-AFA7-10168F7408C6}"/>
              </a:ext>
            </a:extLst>
          </p:cNvPr>
          <p:cNvSpPr txBox="1"/>
          <p:nvPr/>
        </p:nvSpPr>
        <p:spPr>
          <a:xfrm>
            <a:off x="9841999" y="6496493"/>
            <a:ext cx="22862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FI" sz="1100" dirty="0">
                <a:solidFill>
                  <a:schemeClr val="bg1"/>
                </a:solidFill>
              </a:rPr>
              <a:t>Kuva: </a:t>
            </a:r>
            <a:r>
              <a:rPr lang="en-GB" sz="1100" noProof="1">
                <a:solidFill>
                  <a:schemeClr val="bg1"/>
                </a:solidFill>
              </a:rPr>
              <a:t>Solen Feyissa </a:t>
            </a:r>
            <a:r>
              <a:rPr lang="en-GB" sz="1100" dirty="0">
                <a:solidFill>
                  <a:schemeClr val="bg1"/>
                </a:solidFill>
              </a:rPr>
              <a:t>(CC-SA-2.0)</a:t>
            </a:r>
            <a:endParaRPr lang="en-FI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Some sekä tukee että uhkaa demokratiaa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9" y="1196787"/>
            <a:ext cx="10074584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Sosiaalisessa mediassa</a:t>
            </a:r>
            <a:r>
              <a:rPr lang="fi-FI" dirty="0"/>
              <a:t> kuka tahansa voi luoda ja jakaa sisältöjä. </a:t>
            </a:r>
          </a:p>
          <a:p>
            <a:r>
              <a:rPr lang="fi-FI" dirty="0"/>
              <a:t>Tämä voi tukea </a:t>
            </a:r>
            <a:r>
              <a:rPr lang="fi-FI" b="1" dirty="0">
                <a:solidFill>
                  <a:schemeClr val="accent2"/>
                </a:solidFill>
              </a:rPr>
              <a:t>demokratiaa</a:t>
            </a:r>
            <a:r>
              <a:rPr lang="fi-FI" dirty="0"/>
              <a:t>: demokratian perusta on jokaisen oikeus osallistua </a:t>
            </a:r>
            <a:r>
              <a:rPr lang="fi-FI" b="1" dirty="0">
                <a:solidFill>
                  <a:schemeClr val="accent2"/>
                </a:solidFill>
              </a:rPr>
              <a:t>yhteiskunnan</a:t>
            </a:r>
            <a:r>
              <a:rPr lang="fi-FI" dirty="0"/>
              <a:t> kehittämiseen ja itselle tärkeiden </a:t>
            </a:r>
            <a:r>
              <a:rPr lang="fi-FI" b="1" dirty="0">
                <a:solidFill>
                  <a:schemeClr val="accent2"/>
                </a:solidFill>
              </a:rPr>
              <a:t>arvojen</a:t>
            </a:r>
            <a:r>
              <a:rPr lang="fi-FI" dirty="0"/>
              <a:t> puolustamiseen. </a:t>
            </a:r>
          </a:p>
          <a:p>
            <a:r>
              <a:rPr lang="fi-FI" dirty="0"/>
              <a:t>Tämä voi myös uhata demokratiaa: somessa suurinta valtaa käyttävät ne, joiden tuottama sisältö leviää laajimmalle.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Käytämme kaikki valtaa sosiaalisessa mediassa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9" y="1196787"/>
            <a:ext cx="10074584" cy="4980176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accent2"/>
                </a:solidFill>
              </a:rPr>
              <a:t>Perinteisen median </a:t>
            </a:r>
            <a:r>
              <a:rPr lang="fi-FI" dirty="0"/>
              <a:t>toimintaa ohjaavat </a:t>
            </a:r>
            <a:r>
              <a:rPr lang="fi-FI" b="1" dirty="0">
                <a:solidFill>
                  <a:schemeClr val="accent2"/>
                </a:solidFill>
              </a:rPr>
              <a:t>hyvä journalistinen tapa </a:t>
            </a:r>
            <a:r>
              <a:rPr lang="fi-FI" dirty="0"/>
              <a:t>ja </a:t>
            </a:r>
            <a:r>
              <a:rPr lang="fi-FI" b="1" dirty="0">
                <a:solidFill>
                  <a:schemeClr val="accent2"/>
                </a:solidFill>
              </a:rPr>
              <a:t>lainsäädäntö</a:t>
            </a:r>
            <a:r>
              <a:rPr lang="fi-FI" dirty="0"/>
              <a:t>.</a:t>
            </a:r>
          </a:p>
          <a:p>
            <a:r>
              <a:rPr lang="fi-FI" dirty="0"/>
              <a:t>Sosiaalisessa mediassa käyttäjät luovat itse omat </a:t>
            </a:r>
            <a:r>
              <a:rPr lang="fi-FI" i="1" dirty="0"/>
              <a:t>kirjoittamattomat sääntönsä </a:t>
            </a:r>
            <a:r>
              <a:rPr lang="fi-FI" dirty="0"/>
              <a:t>sille, mikä on verkossa ok ja mikä taas ei.</a:t>
            </a:r>
          </a:p>
          <a:p>
            <a:r>
              <a:rPr lang="fi-FI" dirty="0"/>
              <a:t>Näihin sääntöihin voimme vaikuttaa kaikki: jokainen jaettu linkki, reaktio, kommentti ja kommentoimatta jättäminen on vallankäyttöä mediassa ja luo yhteisen julkisuuden ilmapiirin. </a:t>
            </a:r>
          </a:p>
          <a:p>
            <a:r>
              <a:rPr lang="fi-FI" b="1" dirty="0">
                <a:solidFill>
                  <a:schemeClr val="accent2"/>
                </a:solidFill>
              </a:rPr>
              <a:t>Sananvapauden</a:t>
            </a:r>
            <a:r>
              <a:rPr lang="fi-FI" dirty="0"/>
              <a:t> rinnalla puhutaankin </a:t>
            </a:r>
            <a:r>
              <a:rPr lang="fi-FI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sananvastuusta</a:t>
            </a:r>
            <a:r>
              <a:rPr lang="fi-FI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5227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9149551" cy="4980176"/>
          </a:xfrm>
        </p:spPr>
        <p:txBody>
          <a:bodyPr>
            <a:normAutofit/>
          </a:bodyPr>
          <a:lstStyle/>
          <a:p>
            <a:r>
              <a:rPr lang="fi-FI" dirty="0"/>
              <a:t>Ihmisoikeustaistelija Martin Luther Kingin kuuluisa lause kuuluu: ”Pahinta ei ole pahojen ihmisten pahuus, vaan hyvien ihmisten hiljaisuus.”</a:t>
            </a:r>
          </a:p>
          <a:p>
            <a:r>
              <a:rPr lang="fi-FI" dirty="0"/>
              <a:t>Miten tämä liittyy jokaisella some-käyttäjällä olevaan mediavaltaan ja sananvastuuseen?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816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Sananvapaus ei ohita muita perusoikeuksia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903923" cy="4980176"/>
          </a:xfrm>
        </p:spPr>
        <p:txBody>
          <a:bodyPr>
            <a:normAutofit/>
          </a:bodyPr>
          <a:lstStyle/>
          <a:p>
            <a:r>
              <a:rPr lang="fi-FI" dirty="0"/>
              <a:t>Suomen </a:t>
            </a:r>
            <a:r>
              <a:rPr lang="fi-FI" b="1" dirty="0">
                <a:solidFill>
                  <a:schemeClr val="accent2"/>
                </a:solidFill>
              </a:rPr>
              <a:t>perustuslaki</a:t>
            </a:r>
            <a:r>
              <a:rPr lang="fi-FI" dirty="0"/>
              <a:t> turvaa jokaiselle </a:t>
            </a:r>
            <a:r>
              <a:rPr lang="fi-FI" b="1" dirty="0">
                <a:solidFill>
                  <a:schemeClr val="accent2"/>
                </a:solidFill>
              </a:rPr>
              <a:t>perusoikeutena </a:t>
            </a:r>
            <a:r>
              <a:rPr lang="fi-FI" dirty="0"/>
              <a:t>sananvapauden: saamme jokainen ilmaista, julkistaa ja vastaanottaa mielipiteitä, tietoja ja muita viestejä kenenkään ennalta estämättä. </a:t>
            </a:r>
          </a:p>
          <a:p>
            <a:r>
              <a:rPr lang="fi-FI" dirty="0"/>
              <a:t>Sananvapaudella on rajat. </a:t>
            </a:r>
            <a:r>
              <a:rPr lang="fi-FI" b="1" dirty="0">
                <a:solidFill>
                  <a:schemeClr val="accent2"/>
                </a:solidFill>
              </a:rPr>
              <a:t>Lainsäädäntö</a:t>
            </a:r>
            <a:r>
              <a:rPr lang="fi-FI" dirty="0"/>
              <a:t> on kokonaisuus: sananvapaus on perusoikeus, mutta sen käyttäminen ei voi loukata muita perusoikeuksia kuten </a:t>
            </a:r>
            <a:r>
              <a:rPr lang="fi-FI" b="1" dirty="0">
                <a:solidFill>
                  <a:schemeClr val="accent2"/>
                </a:solidFill>
              </a:rPr>
              <a:t>yhdenvertaisuutta</a:t>
            </a:r>
            <a:r>
              <a:rPr lang="fi-FI" dirty="0"/>
              <a:t>.</a:t>
            </a:r>
          </a:p>
          <a:p>
            <a:r>
              <a:rPr lang="fi-FI" b="1" dirty="0">
                <a:solidFill>
                  <a:schemeClr val="accent2"/>
                </a:solidFill>
              </a:rPr>
              <a:t>Rikoslaissa</a:t>
            </a:r>
            <a:r>
              <a:rPr lang="fi-FI" dirty="0"/>
              <a:t> sananvapautta on rajattu muun muassa säätämällä </a:t>
            </a:r>
            <a:r>
              <a:rPr lang="fi-FI" b="1" dirty="0">
                <a:solidFill>
                  <a:schemeClr val="accent2"/>
                </a:solidFill>
              </a:rPr>
              <a:t>kunnianloukkaus</a:t>
            </a:r>
            <a:r>
              <a:rPr lang="fi-FI" dirty="0"/>
              <a:t>, </a:t>
            </a:r>
            <a:r>
              <a:rPr lang="fi-FI" b="1" dirty="0">
                <a:solidFill>
                  <a:schemeClr val="accent2"/>
                </a:solidFill>
              </a:rPr>
              <a:t>yksityiselämää loukkaava tiedon levittäminen </a:t>
            </a:r>
            <a:r>
              <a:rPr lang="fi-FI" dirty="0"/>
              <a:t>ja </a:t>
            </a:r>
            <a:r>
              <a:rPr lang="fi-FI" b="1" dirty="0">
                <a:solidFill>
                  <a:schemeClr val="accent2"/>
                </a:solidFill>
              </a:rPr>
              <a:t>kiihottaminen kansanryhmää vastaan </a:t>
            </a:r>
            <a:r>
              <a:rPr lang="fi-FI" dirty="0"/>
              <a:t>rangaistaviksi teoiksi.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856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1029742" cy="4980176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accent2"/>
                </a:solidFill>
              </a:rPr>
              <a:t>Euroopan neuvoston ministerikomitean suositus</a:t>
            </a:r>
            <a:r>
              <a:rPr lang="fi-FI" dirty="0"/>
              <a:t> määrittelee </a:t>
            </a:r>
            <a:r>
              <a:rPr lang="fi-FI" b="1" dirty="0">
                <a:solidFill>
                  <a:schemeClr val="accent2"/>
                </a:solidFill>
              </a:rPr>
              <a:t>vihapuheen</a:t>
            </a:r>
            <a:r>
              <a:rPr lang="fi-FI" dirty="0"/>
              <a:t> näin: “Vihapuhetta ovat kaikki ilmaisumuodot, jotka levittävät, lietsovat, edistävät tai oikeuttavat etnistä vihaa, ulkomaalaisvastaisuutta, antisemitismiä tai muuta vihaa, joka pohjaa suvaitsemattomuuteen.” </a:t>
            </a:r>
          </a:p>
          <a:p>
            <a:r>
              <a:rPr lang="fi-FI" dirty="0"/>
              <a:t>Missä sinun mielestäsi kulkee sananvapauden nimissä sanomisen ja vihapuheeksi tulkittavan puheen raja?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0292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8B048-E78F-0ECC-43BB-C0C1B166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7</a:t>
            </a:fld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F6A92-A54D-CB6D-EAF6-2D94B36F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268"/>
            <a:ext cx="3009900" cy="812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E9A361-207F-48C4-2B4A-2CF68CBA466D}"/>
              </a:ext>
            </a:extLst>
          </p:cNvPr>
          <p:cNvSpPr/>
          <p:nvPr/>
        </p:nvSpPr>
        <p:spPr>
          <a:xfrm>
            <a:off x="2715064" y="6231987"/>
            <a:ext cx="886265" cy="47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8" name="Picture 7" descr="Mediakasvatus – Uutismedian liitto">
            <a:extLst>
              <a:ext uri="{FF2B5EF4-FFF2-40B4-BE49-F238E27FC236}">
                <a16:creationId xmlns:a16="http://schemas.microsoft.com/office/drawing/2014/main" id="{45765350-8E4F-2D3A-A824-12B677ED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983" y="3998688"/>
            <a:ext cx="1795325" cy="1006388"/>
          </a:xfrm>
          <a:prstGeom prst="rect">
            <a:avLst/>
          </a:prstGeom>
        </p:spPr>
      </p:pic>
      <p:pic>
        <p:nvPicPr>
          <p:cNvPr id="9" name="Picture 8" descr="Mediajademokratia.fi">
            <a:extLst>
              <a:ext uri="{FF2B5EF4-FFF2-40B4-BE49-F238E27FC236}">
                <a16:creationId xmlns:a16="http://schemas.microsoft.com/office/drawing/2014/main" id="{D20A9DCB-DF18-835B-209B-6E41AB0B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64" y="2951616"/>
            <a:ext cx="7073660" cy="640475"/>
          </a:xfrm>
          <a:prstGeom prst="rect">
            <a:avLst/>
          </a:prstGeom>
        </p:spPr>
      </p:pic>
      <p:pic>
        <p:nvPicPr>
          <p:cNvPr id="10" name="Picture 9" descr="Haaga-Helia">
            <a:extLst>
              <a:ext uri="{FF2B5EF4-FFF2-40B4-BE49-F238E27FC236}">
                <a16:creationId xmlns:a16="http://schemas.microsoft.com/office/drawing/2014/main" id="{B24D35B8-16A4-7BD4-2122-65B675D6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422" y="4246203"/>
            <a:ext cx="1795325" cy="5772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56FFAD-0E07-D72D-EAD2-1463F757385D}"/>
              </a:ext>
            </a:extLst>
          </p:cNvPr>
          <p:cNvSpPr txBox="1"/>
          <p:nvPr/>
        </p:nvSpPr>
        <p:spPr>
          <a:xfrm>
            <a:off x="8712724" y="6370916"/>
            <a:ext cx="2151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dirty="0"/>
              <a:t>Viimeksi muokattu </a:t>
            </a:r>
            <a:fld id="{72BEC39B-05BA-4E45-A601-01B3EB40E20F}" type="datetime1">
              <a:rPr lang="fi-FI" sz="1200" smtClean="0"/>
              <a:pPr algn="ctr"/>
              <a:t>7.3.2024</a:t>
            </a:fld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18099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924</TotalTime>
  <Words>300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Sananvapauden vastapaino on sananvastuu</vt:lpstr>
      <vt:lpstr>Some sekä tukee että uhkaa demokratiaa </vt:lpstr>
      <vt:lpstr>Käytämme kaikki valtaa sosiaalisessa mediassa</vt:lpstr>
      <vt:lpstr>Pysähdy pohtimaan</vt:lpstr>
      <vt:lpstr>Sananvapaus ei ohita muita perusoikeuksia</vt:lpstr>
      <vt:lpstr>Pysähdy pohtimaan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Uutismedian Liitto</dc:creator>
  <cp:keywords/>
  <dc:description/>
  <cp:lastModifiedBy>Leppäjärvi Anne</cp:lastModifiedBy>
  <cp:revision>37</cp:revision>
  <dcterms:created xsi:type="dcterms:W3CDTF">2024-01-17T18:17:33Z</dcterms:created>
  <dcterms:modified xsi:type="dcterms:W3CDTF">2024-03-07T20:09:39Z</dcterms:modified>
  <cp:category/>
</cp:coreProperties>
</file>