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9"/>
  </p:notesMasterIdLst>
  <p:handoutMasterIdLst>
    <p:handoutMasterId r:id="rId10"/>
  </p:handoutMasterIdLst>
  <p:sldIdLst>
    <p:sldId id="258" r:id="rId2"/>
    <p:sldId id="257" r:id="rId3"/>
    <p:sldId id="259" r:id="rId4"/>
    <p:sldId id="260" r:id="rId5"/>
    <p:sldId id="261" r:id="rId6"/>
    <p:sldId id="264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51"/>
    <p:restoredTop sz="96250"/>
  </p:normalViewPr>
  <p:slideViewPr>
    <p:cSldViewPr snapToGrid="0">
      <p:cViewPr>
        <p:scale>
          <a:sx n="67" d="100"/>
          <a:sy n="67" d="100"/>
        </p:scale>
        <p:origin x="4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25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474887-189B-BC65-2B30-584254F31F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05817-6F62-AB1E-96BB-B12A452ED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9C7F4-79FA-D547-AFAC-15304F2C962D}" type="datetimeFigureOut">
              <a:rPr lang="en-FI" smtClean="0"/>
              <a:t>03/07/2024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8CF66-D75E-AF22-7AFF-8E39C629F8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486A1-C915-D820-BD05-71E8E47A46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8F978-4BBD-584E-A2E5-A05DCA37C41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537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062E2-E0BD-0A4C-B574-230ACDC82BA2}" type="datetimeFigureOut">
              <a:rPr lang="en-FI" smtClean="0"/>
              <a:t>03/07/2024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3CAB3-F9C8-DA46-AB14-91C0B25C527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785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3A0BD33-8BF5-DEF9-ABCB-1A661FAFE8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3075" y="0"/>
            <a:ext cx="6638925" cy="6858000"/>
          </a:xfrm>
        </p:spPr>
        <p:txBody>
          <a:bodyPr/>
          <a:lstStyle/>
          <a:p>
            <a:endParaRPr lang="en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4915230" cy="4014413"/>
          </a:xfrm>
          <a:prstGeom prst="rect">
            <a:avLst/>
          </a:prstGeom>
        </p:spPr>
        <p:txBody>
          <a:bodyPr anchor="t"/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4881505" cy="778498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grpSp>
        <p:nvGrpSpPr>
          <p:cNvPr id="12" name="Group 11" descr="Mediajademokratia.fi">
            <a:extLst>
              <a:ext uri="{FF2B5EF4-FFF2-40B4-BE49-F238E27FC236}">
                <a16:creationId xmlns:a16="http://schemas.microsoft.com/office/drawing/2014/main" id="{2305A65D-45E1-B805-0EC9-9016339B20F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7564" y="5313407"/>
            <a:ext cx="4788000" cy="1006388"/>
            <a:chOff x="431012" y="5451412"/>
            <a:chExt cx="4470835" cy="939800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EA236EAB-3E73-60EA-7A7F-3E4A1059C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5447" y="5451412"/>
              <a:ext cx="1676400" cy="9398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C5BF12-2999-7C63-C17F-12EF8ACC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012" y="5697611"/>
              <a:ext cx="2470441" cy="223701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98EDEB2-5E33-89E1-8629-5C99DEE919A5}"/>
              </a:ext>
            </a:extLst>
          </p:cNvPr>
          <p:cNvSpPr/>
          <p:nvPr userDrawn="1"/>
        </p:nvSpPr>
        <p:spPr>
          <a:xfrm>
            <a:off x="0" y="6319795"/>
            <a:ext cx="12192000" cy="538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514663-C92D-0102-E122-85BDAB5B9E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045200"/>
            <a:ext cx="30099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3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 sz="2500"/>
            </a:lvl1pPr>
            <a:lvl2pPr>
              <a:lnSpc>
                <a:spcPct val="120000"/>
              </a:lnSpc>
              <a:defRPr sz="21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808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058" y="1197058"/>
            <a:ext cx="5553894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197058"/>
            <a:ext cx="5375030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6139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91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796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058" y="1196787"/>
            <a:ext cx="11549074" cy="498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29932" y="6326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A6EEE5-965A-B54C-A433-58CA17427F26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901C77F-C494-7489-DCF2-3F7EA2C4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0705014" cy="652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373303-53EC-DE5C-100F-493456863E2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68000" y="0"/>
            <a:ext cx="1524000" cy="187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A40D56E-5BBD-0994-6B83-9609B67A61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7004" y="6250305"/>
            <a:ext cx="3240000" cy="518256"/>
            <a:chOff x="347004" y="6222169"/>
            <a:chExt cx="3799151" cy="607695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1157B22E-E170-27BC-FD5E-A1396D335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62069" y="6222169"/>
              <a:ext cx="1084086" cy="607695"/>
            </a:xfrm>
            <a:prstGeom prst="rect">
              <a:avLst/>
            </a:prstGeom>
          </p:spPr>
        </p:pic>
        <p:pic>
          <p:nvPicPr>
            <p:cNvPr id="14" name="Picture 13" descr="Mediajademokratia.fi">
              <a:extLst>
                <a:ext uri="{FF2B5EF4-FFF2-40B4-BE49-F238E27FC236}">
                  <a16:creationId xmlns:a16="http://schemas.microsoft.com/office/drawing/2014/main" id="{243523C9-497B-C390-E1B5-90EAEE69A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7004" y="6436818"/>
              <a:ext cx="2042984" cy="184979"/>
            </a:xfrm>
            <a:prstGeom prst="rect">
              <a:avLst/>
            </a:prstGeom>
          </p:spPr>
        </p:pic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2D683F5-A3CC-EDE6-FA7B-2ECAAAB43B2A}"/>
              </a:ext>
            </a:extLst>
          </p:cNvPr>
          <p:cNvSpPr txBox="1">
            <a:spLocks/>
          </p:cNvSpPr>
          <p:nvPr userDrawn="1"/>
        </p:nvSpPr>
        <p:spPr>
          <a:xfrm>
            <a:off x="4241733" y="6326870"/>
            <a:ext cx="43632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/>
              <a:t>Creative Commons Nimeä 4.0 Kansainvälinen</a:t>
            </a:r>
          </a:p>
        </p:txBody>
      </p:sp>
    </p:spTree>
    <p:extLst>
      <p:ext uri="{BB962C8B-B14F-4D97-AF65-F5344CB8AC3E}">
        <p14:creationId xmlns:p14="http://schemas.microsoft.com/office/powerpoint/2010/main" val="385580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4" r:id="rId3"/>
    <p:sldLayoutId id="2147483726" r:id="rId4"/>
    <p:sldLayoutId id="214748372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le.fi/a/3-12264261" TargetMode="External"/><Relationship Id="rId2" Type="http://schemas.openxmlformats.org/officeDocument/2006/relationships/hyperlink" Target="https://www.hs.fi/politiikka/art-2000009702257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tvuutiset.fi/artikkeli/jessikka-aro-paljasti-venajan-ruman-juonen-ja-joutui-silmatikuksi-nain-viha-masinoitiin-itarajan-yli-suomeen/8666830#gs.4g5k8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Kuva Helsingin Sanomien ulkomainoksesta, jossa teksti: ”HS 2/18/2017. Trump calls media enemy of the people. Helsingin Sanomat. Welcome to the land of free press.”">
            <a:extLst>
              <a:ext uri="{FF2B5EF4-FFF2-40B4-BE49-F238E27FC236}">
                <a16:creationId xmlns:a16="http://schemas.microsoft.com/office/drawing/2014/main" id="{5AECBC7C-94D1-5E4B-EAD5-D5E8EE1F7D1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33568" r="1924"/>
          <a:stretch/>
        </p:blipFill>
        <p:spPr>
          <a:xfrm>
            <a:off x="5553075" y="0"/>
            <a:ext cx="6638925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29E56ED-4E3F-6B9C-1D3A-ADC714FA92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Lehdistönvapaus on keskeinen osa demokratiaa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CD73D9-0A4F-3CD4-CAAA-909AACC4C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59" y="295212"/>
            <a:ext cx="3548694" cy="778498"/>
          </a:xfrm>
        </p:spPr>
        <p:txBody>
          <a:bodyPr/>
          <a:lstStyle/>
          <a:p>
            <a:r>
              <a:rPr lang="en-FI" dirty="0"/>
              <a:t>S2 Demokraattinen yhteiskunta ja journalismi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A75A50-0843-F609-803F-355F9B27651E}"/>
              </a:ext>
            </a:extLst>
          </p:cNvPr>
          <p:cNvSpPr txBox="1"/>
          <p:nvPr/>
        </p:nvSpPr>
        <p:spPr>
          <a:xfrm>
            <a:off x="9949399" y="6496493"/>
            <a:ext cx="2178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FI" sz="1100" dirty="0">
                <a:solidFill>
                  <a:schemeClr val="bg1"/>
                </a:solidFill>
              </a:rPr>
              <a:t>Kuva © Sanoma Media Finland</a:t>
            </a:r>
          </a:p>
        </p:txBody>
      </p:sp>
    </p:spTree>
    <p:extLst>
      <p:ext uri="{BB962C8B-B14F-4D97-AF65-F5344CB8AC3E}">
        <p14:creationId xmlns:p14="http://schemas.microsoft.com/office/powerpoint/2010/main" val="1204346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Tiedon</a:t>
            </a:r>
            <a:r>
              <a:rPr lang="en-GB" dirty="0"/>
              <a:t> </a:t>
            </a:r>
            <a:r>
              <a:rPr lang="en-GB" dirty="0" err="1"/>
              <a:t>saaminen</a:t>
            </a:r>
            <a:r>
              <a:rPr lang="en-GB" dirty="0"/>
              <a:t> </a:t>
            </a:r>
            <a:r>
              <a:rPr lang="en-GB" dirty="0" err="1"/>
              <a:t>vapaasti</a:t>
            </a:r>
            <a:r>
              <a:rPr lang="en-GB" dirty="0"/>
              <a:t> on </a:t>
            </a:r>
            <a:r>
              <a:rPr lang="en-GB" dirty="0" err="1"/>
              <a:t>ihmisoikeus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10106482" cy="4980176"/>
          </a:xfrm>
        </p:spPr>
        <p:txBody>
          <a:bodyPr>
            <a:normAutofit/>
          </a:bodyPr>
          <a:lstStyle/>
          <a:p>
            <a:r>
              <a:rPr lang="fi-FI" b="1" dirty="0"/>
              <a:t>​</a:t>
            </a:r>
            <a:r>
              <a:rPr lang="fi-FI" b="1" dirty="0">
                <a:solidFill>
                  <a:schemeClr val="accent2"/>
                </a:solidFill>
              </a:rPr>
              <a:t>Sananvapaus</a:t>
            </a:r>
            <a:r>
              <a:rPr lang="fi-FI" dirty="0"/>
              <a:t> on </a:t>
            </a:r>
            <a:r>
              <a:rPr lang="fi-FI" b="1" dirty="0">
                <a:solidFill>
                  <a:schemeClr val="accent2"/>
                </a:solidFill>
              </a:rPr>
              <a:t>perusoikeus</a:t>
            </a:r>
            <a:r>
              <a:rPr lang="fi-FI" dirty="0"/>
              <a:t>. Suomessa sananvapaus on taattu jo </a:t>
            </a:r>
            <a:r>
              <a:rPr lang="fi-FI" b="1" dirty="0">
                <a:solidFill>
                  <a:schemeClr val="accent2"/>
                </a:solidFill>
              </a:rPr>
              <a:t>perustuslaissa</a:t>
            </a:r>
            <a:r>
              <a:rPr lang="fi-FI" dirty="0"/>
              <a:t>.</a:t>
            </a:r>
          </a:p>
          <a:p>
            <a:r>
              <a:rPr lang="fi-FI" b="1" dirty="0">
                <a:solidFill>
                  <a:schemeClr val="accent2"/>
                </a:solidFill>
              </a:rPr>
              <a:t>Lehdistönvapaus</a:t>
            </a:r>
            <a:r>
              <a:rPr lang="fi-FI" dirty="0"/>
              <a:t> on osa sananvapautta: sananvapauteen kuuluu sekä vapaus sanoa että vapaus saada tietää vapaasti, ilman </a:t>
            </a:r>
            <a:r>
              <a:rPr lang="fi-FI" b="1" dirty="0">
                <a:solidFill>
                  <a:schemeClr val="accent2"/>
                </a:solidFill>
              </a:rPr>
              <a:t>ennakkosensuuria</a:t>
            </a:r>
            <a:r>
              <a:rPr lang="fi-FI" dirty="0"/>
              <a:t> eli kenenkään etukäteen rajoittamatta. </a:t>
            </a:r>
          </a:p>
          <a:p>
            <a:r>
              <a:rPr lang="fi-FI" b="1" dirty="0"/>
              <a:t>​</a:t>
            </a:r>
            <a:r>
              <a:rPr lang="fi-FI" dirty="0"/>
              <a:t>Lehdistönvapaus (</a:t>
            </a:r>
            <a:r>
              <a:rPr lang="fi-FI" i="1" dirty="0" err="1"/>
              <a:t>press</a:t>
            </a:r>
            <a:r>
              <a:rPr lang="fi-FI" i="1" dirty="0"/>
              <a:t> </a:t>
            </a:r>
            <a:r>
              <a:rPr lang="fi-FI" i="1" dirty="0" err="1"/>
              <a:t>freedom</a:t>
            </a:r>
            <a:r>
              <a:rPr lang="fi-FI" dirty="0"/>
              <a:t>) suojaa kaikkea </a:t>
            </a:r>
            <a:r>
              <a:rPr lang="fi-FI" b="1" dirty="0">
                <a:solidFill>
                  <a:schemeClr val="accent2"/>
                </a:solidFill>
              </a:rPr>
              <a:t>journalistista</a:t>
            </a:r>
            <a:r>
              <a:rPr lang="fi-FI" dirty="0"/>
              <a:t> toimintaa.</a:t>
            </a:r>
          </a:p>
          <a:p>
            <a:r>
              <a:rPr lang="fi-FI" dirty="0"/>
              <a:t>Suomi ja muut Pohjoismaat ovat lehdistönvapauden kärkimaita. Lehdistönvapautta on kuitenkin tärkeä puolustaa myös täällä.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23520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Journalismi vahtii vallan kolmijaon toteutumista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10074584" cy="4980176"/>
          </a:xfrm>
        </p:spPr>
        <p:txBody>
          <a:bodyPr>
            <a:normAutofit/>
          </a:bodyPr>
          <a:lstStyle/>
          <a:p>
            <a:r>
              <a:rPr lang="fi-FI" b="1" dirty="0"/>
              <a:t>​</a:t>
            </a:r>
            <a:r>
              <a:rPr lang="fi-FI" b="1" dirty="0">
                <a:solidFill>
                  <a:schemeClr val="accent2"/>
                </a:solidFill>
              </a:rPr>
              <a:t>Vallan kolmijako</a:t>
            </a:r>
            <a:r>
              <a:rPr lang="fi-FI" dirty="0"/>
              <a:t> on keskeinen </a:t>
            </a:r>
            <a:r>
              <a:rPr lang="fi-FI" b="1" dirty="0">
                <a:solidFill>
                  <a:schemeClr val="accent2"/>
                </a:solidFill>
              </a:rPr>
              <a:t>oikeusvaltioperiaate</a:t>
            </a:r>
            <a:r>
              <a:rPr lang="fi-FI" dirty="0"/>
              <a:t>. Se tarkoittaa, että </a:t>
            </a:r>
            <a:r>
              <a:rPr lang="fi-FI" b="1" dirty="0">
                <a:solidFill>
                  <a:schemeClr val="accent2"/>
                </a:solidFill>
              </a:rPr>
              <a:t>lainsäädäntövalta</a:t>
            </a:r>
            <a:r>
              <a:rPr lang="fi-FI" dirty="0"/>
              <a:t>, </a:t>
            </a:r>
            <a:r>
              <a:rPr lang="fi-FI" b="1" dirty="0">
                <a:solidFill>
                  <a:schemeClr val="accent2"/>
                </a:solidFill>
              </a:rPr>
              <a:t>toimeenpanovalta</a:t>
            </a:r>
            <a:r>
              <a:rPr lang="fi-FI" dirty="0"/>
              <a:t> ja </a:t>
            </a:r>
            <a:r>
              <a:rPr lang="fi-FI" b="1" dirty="0">
                <a:solidFill>
                  <a:schemeClr val="accent2"/>
                </a:solidFill>
              </a:rPr>
              <a:t>tuomiovalta</a:t>
            </a:r>
            <a:r>
              <a:rPr lang="fi-FI" dirty="0"/>
              <a:t> tulee olla eri käsissä, jotta samoille ihmisille ei </a:t>
            </a:r>
            <a:r>
              <a:rPr lang="fi-FI" b="1" dirty="0">
                <a:solidFill>
                  <a:schemeClr val="accent2"/>
                </a:solidFill>
              </a:rPr>
              <a:t>keskity</a:t>
            </a:r>
            <a:r>
              <a:rPr lang="fi-FI" dirty="0"/>
              <a:t> liikaa valtaa. </a:t>
            </a:r>
          </a:p>
          <a:p>
            <a:r>
              <a:rPr lang="fi-FI" b="1" dirty="0"/>
              <a:t>​</a:t>
            </a:r>
            <a:r>
              <a:rPr lang="fi-FI" b="1" dirty="0">
                <a:solidFill>
                  <a:schemeClr val="accent2"/>
                </a:solidFill>
              </a:rPr>
              <a:t>Journalismia</a:t>
            </a:r>
            <a:r>
              <a:rPr lang="fi-FI" dirty="0"/>
              <a:t> kutsutaan </a:t>
            </a:r>
            <a:r>
              <a:rPr lang="fi-FI" i="1" dirty="0"/>
              <a:t>neljänneksi valtiomahdiksi</a:t>
            </a:r>
            <a:r>
              <a:rPr lang="fi-FI" dirty="0"/>
              <a:t>: journalismin tehtävä on tarkkailla, että vallan kolmijako toteutuu. Journalismi on keskeinen demokratiaa turvaava </a:t>
            </a:r>
            <a:r>
              <a:rPr lang="fi-FI" b="1" dirty="0">
                <a:solidFill>
                  <a:schemeClr val="accent2"/>
                </a:solidFill>
              </a:rPr>
              <a:t>instituutio</a:t>
            </a:r>
            <a:r>
              <a:rPr lang="fi-FI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8167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”Vaihtoehtona” on diktatuuri tai </a:t>
            </a:r>
            <a:r>
              <a:rPr lang="fi-FI" dirty="0" err="1"/>
              <a:t>autoritarismi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10489254" cy="4980176"/>
          </a:xfrm>
        </p:spPr>
        <p:txBody>
          <a:bodyPr>
            <a:normAutofit/>
          </a:bodyPr>
          <a:lstStyle/>
          <a:p>
            <a:r>
              <a:rPr lang="fi-FI" b="1" dirty="0"/>
              <a:t>​</a:t>
            </a:r>
            <a:r>
              <a:rPr lang="fi-FI" b="1" dirty="0">
                <a:solidFill>
                  <a:schemeClr val="accent2"/>
                </a:solidFill>
              </a:rPr>
              <a:t>Demokratia</a:t>
            </a:r>
            <a:r>
              <a:rPr lang="fi-FI" dirty="0"/>
              <a:t> tarkoittaa kirjaimellisesti kansanvaltaa: se on johdettu kreikan sanoista </a:t>
            </a:r>
            <a:r>
              <a:rPr lang="fi-FI" i="1" dirty="0" err="1"/>
              <a:t>Demos</a:t>
            </a:r>
            <a:r>
              <a:rPr lang="fi-FI" dirty="0"/>
              <a:t> eli kansa ja </a:t>
            </a:r>
            <a:r>
              <a:rPr lang="fi-FI" i="1" dirty="0" err="1"/>
              <a:t>Kratos</a:t>
            </a:r>
            <a:r>
              <a:rPr lang="fi-FI" dirty="0"/>
              <a:t> eli valta.</a:t>
            </a:r>
          </a:p>
          <a:p>
            <a:r>
              <a:rPr lang="fi-FI" b="1" dirty="0"/>
              <a:t>​</a:t>
            </a:r>
            <a:r>
              <a:rPr lang="fi-FI" b="1" dirty="0">
                <a:solidFill>
                  <a:schemeClr val="accent2"/>
                </a:solidFill>
              </a:rPr>
              <a:t>Diktatuurissa</a:t>
            </a:r>
            <a:r>
              <a:rPr lang="fi-FI" dirty="0"/>
              <a:t> ja </a:t>
            </a:r>
            <a:r>
              <a:rPr lang="fi-FI" b="1" dirty="0">
                <a:solidFill>
                  <a:schemeClr val="accent2"/>
                </a:solidFill>
              </a:rPr>
              <a:t>autoritäärisesti</a:t>
            </a:r>
            <a:r>
              <a:rPr lang="fi-FI" dirty="0"/>
              <a:t> johdetussa valtiossa kansan perusoikeuksia on rajoitettu ja valta on yhdellä ihmisellä tai ryhmällä. </a:t>
            </a:r>
          </a:p>
          <a:p>
            <a:r>
              <a:rPr lang="fi-FI" dirty="0"/>
              <a:t>Autoritäärisesti johdetuissa maissa lehdistönvapautta rajoitetaan rajusti ja </a:t>
            </a:r>
            <a:r>
              <a:rPr lang="fi-FI" b="1" dirty="0">
                <a:solidFill>
                  <a:schemeClr val="accent2"/>
                </a:solidFill>
              </a:rPr>
              <a:t>riippumattomien</a:t>
            </a:r>
            <a:r>
              <a:rPr lang="fi-FI" dirty="0"/>
              <a:t> journalistien työtä vaikeutetaan. </a:t>
            </a:r>
          </a:p>
          <a:p>
            <a:r>
              <a:rPr lang="fi-FI" dirty="0"/>
              <a:t>Diktatuureissa journalisteja vangitaan ja jopa murhataan työnsä vuoksi.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98563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Demokratiaan mahtuu erilaisia näkemyksiä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11244165" cy="4980176"/>
          </a:xfrm>
        </p:spPr>
        <p:txBody>
          <a:bodyPr>
            <a:normAutofit/>
          </a:bodyPr>
          <a:lstStyle/>
          <a:p>
            <a:r>
              <a:rPr lang="fi-FI" b="1" dirty="0"/>
              <a:t>​</a:t>
            </a:r>
            <a:r>
              <a:rPr lang="fi-FI" dirty="0"/>
              <a:t>Demokratiaa uhkaa yhteiskunnallinen </a:t>
            </a:r>
            <a:r>
              <a:rPr lang="fi-FI" b="1" dirty="0">
                <a:solidFill>
                  <a:schemeClr val="accent2"/>
                </a:solidFill>
              </a:rPr>
              <a:t>polarisaatio</a:t>
            </a:r>
            <a:r>
              <a:rPr lang="fi-FI" dirty="0"/>
              <a:t> ja </a:t>
            </a:r>
            <a:r>
              <a:rPr lang="fi-FI" b="1" dirty="0">
                <a:solidFill>
                  <a:schemeClr val="accent2"/>
                </a:solidFill>
              </a:rPr>
              <a:t>vihapuhe</a:t>
            </a:r>
            <a:r>
              <a:rPr lang="fi-FI" dirty="0"/>
              <a:t>. Ne vähentävät yhteistä, julkista keskustelua sekä luottamusta demokratiaa tukeviin instituutioihin, kuten </a:t>
            </a:r>
            <a:r>
              <a:rPr lang="fi-FI" b="1" dirty="0">
                <a:solidFill>
                  <a:schemeClr val="accent2"/>
                </a:solidFill>
              </a:rPr>
              <a:t>journalismiin</a:t>
            </a:r>
            <a:r>
              <a:rPr lang="fi-FI" dirty="0"/>
              <a:t>.</a:t>
            </a:r>
          </a:p>
          <a:p>
            <a:r>
              <a:rPr lang="fi-FI" dirty="0"/>
              <a:t>Demokratiassa kaikkien ei tarvitse olla samaa mieltä. Päinvastoin: joskus yhteiset päätökset vaativat kiivastakin, </a:t>
            </a:r>
            <a:r>
              <a:rPr lang="fi-FI" b="1" dirty="0">
                <a:solidFill>
                  <a:schemeClr val="accent2"/>
                </a:solidFill>
              </a:rPr>
              <a:t>moniäänistä debattia</a:t>
            </a:r>
            <a:r>
              <a:rPr lang="fi-FI" dirty="0"/>
              <a:t>. </a:t>
            </a:r>
          </a:p>
          <a:p>
            <a:r>
              <a:rPr lang="fi-FI" dirty="0"/>
              <a:t>Debatti on hyvä asia: parhaassa tapauksessa voi ymmärtää, millaisista kokemuksista toisen </a:t>
            </a:r>
            <a:r>
              <a:rPr lang="fi-FI" b="1" dirty="0">
                <a:solidFill>
                  <a:schemeClr val="accent2"/>
                </a:solidFill>
              </a:rPr>
              <a:t>näkemys</a:t>
            </a:r>
            <a:r>
              <a:rPr lang="fi-FI" dirty="0"/>
              <a:t> on syntynyt, vaikka itse ajattelisitkin toisin.</a:t>
            </a:r>
          </a:p>
          <a:p>
            <a:r>
              <a:rPr lang="fi-FI" dirty="0"/>
              <a:t>Keskeistä on, että </a:t>
            </a:r>
            <a:r>
              <a:rPr lang="fi-FI" b="1" dirty="0">
                <a:solidFill>
                  <a:schemeClr val="accent2"/>
                </a:solidFill>
              </a:rPr>
              <a:t>faktat</a:t>
            </a:r>
            <a:r>
              <a:rPr lang="fi-FI" dirty="0"/>
              <a:t> ovat yhteiset. Samojakin faktoja voidaan tulkita eri tavoin, ja ne voivat johtaa erilaisiin näkemyksiin.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87181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FI" dirty="0"/>
              <a:t>Pysähdy pohtimaan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9" y="1196787"/>
            <a:ext cx="8203254" cy="4980176"/>
          </a:xfrm>
        </p:spPr>
        <p:txBody>
          <a:bodyPr>
            <a:normAutofit/>
          </a:bodyPr>
          <a:lstStyle/>
          <a:p>
            <a:r>
              <a:rPr lang="fi-FI" dirty="0"/>
              <a:t>Suomi ja muut Pohjoismaat ovat lehdistönvapauden kärkimaita. Lehdistönvapautta on kuitenkin tärkeä puolustaa myös täällä. Tutustu alla suomalaisten journalistien kokemaan häirintään. </a:t>
            </a:r>
          </a:p>
          <a:p>
            <a:pPr lvl="1"/>
            <a:r>
              <a:rPr lang="fi-FI" dirty="0">
                <a:hlinkClick r:id="rId2"/>
              </a:rPr>
              <a:t>Journalisti Ida Erämaa</a:t>
            </a:r>
            <a:endParaRPr lang="fi-FI" dirty="0"/>
          </a:p>
          <a:p>
            <a:pPr lvl="1"/>
            <a:r>
              <a:rPr lang="fi-FI" dirty="0">
                <a:hlinkClick r:id="rId3"/>
              </a:rPr>
              <a:t>Journalisti Johanna Vehkoo</a:t>
            </a:r>
            <a:endParaRPr lang="fi-FI" dirty="0"/>
          </a:p>
          <a:p>
            <a:pPr lvl="1"/>
            <a:r>
              <a:rPr lang="fi-FI" dirty="0">
                <a:hlinkClick r:id="rId4"/>
              </a:rPr>
              <a:t>Journalisti </a:t>
            </a:r>
            <a:r>
              <a:rPr lang="fi-FI" dirty="0" err="1">
                <a:hlinkClick r:id="rId4"/>
              </a:rPr>
              <a:t>Jessikka</a:t>
            </a:r>
            <a:r>
              <a:rPr lang="fi-FI" dirty="0">
                <a:hlinkClick r:id="rId4"/>
              </a:rPr>
              <a:t> Aro</a:t>
            </a:r>
            <a:endParaRPr lang="fi-FI" dirty="0"/>
          </a:p>
          <a:p>
            <a:r>
              <a:rPr lang="fi-FI" dirty="0"/>
              <a:t>Miksi journalistien häirintä on uhka demokratialle?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10327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8B048-E78F-0ECC-43BB-C0C1B1660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7</a:t>
            </a:fld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F6A92-A54D-CB6D-EAF6-2D94B36FC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9268"/>
            <a:ext cx="3009900" cy="812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E9A361-207F-48C4-2B4A-2CF68CBA466D}"/>
              </a:ext>
            </a:extLst>
          </p:cNvPr>
          <p:cNvSpPr/>
          <p:nvPr/>
        </p:nvSpPr>
        <p:spPr>
          <a:xfrm>
            <a:off x="2715064" y="6231987"/>
            <a:ext cx="886265" cy="475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8" name="Picture 7" descr="Mediakasvatus – Uutismedian liitto">
            <a:extLst>
              <a:ext uri="{FF2B5EF4-FFF2-40B4-BE49-F238E27FC236}">
                <a16:creationId xmlns:a16="http://schemas.microsoft.com/office/drawing/2014/main" id="{45765350-8E4F-2D3A-A824-12B677EDB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983" y="3998688"/>
            <a:ext cx="1795325" cy="1006388"/>
          </a:xfrm>
          <a:prstGeom prst="rect">
            <a:avLst/>
          </a:prstGeom>
        </p:spPr>
      </p:pic>
      <p:pic>
        <p:nvPicPr>
          <p:cNvPr id="9" name="Picture 8" descr="Mediajademokratia.fi">
            <a:extLst>
              <a:ext uri="{FF2B5EF4-FFF2-40B4-BE49-F238E27FC236}">
                <a16:creationId xmlns:a16="http://schemas.microsoft.com/office/drawing/2014/main" id="{D20A9DCB-DF18-835B-209B-6E41AB0B7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5064" y="2951616"/>
            <a:ext cx="7073660" cy="640475"/>
          </a:xfrm>
          <a:prstGeom prst="rect">
            <a:avLst/>
          </a:prstGeom>
        </p:spPr>
      </p:pic>
      <p:pic>
        <p:nvPicPr>
          <p:cNvPr id="10" name="Picture 9" descr="Haaga-Helia">
            <a:extLst>
              <a:ext uri="{FF2B5EF4-FFF2-40B4-BE49-F238E27FC236}">
                <a16:creationId xmlns:a16="http://schemas.microsoft.com/office/drawing/2014/main" id="{B24D35B8-16A4-7BD4-2122-65B675D6F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4422" y="4246203"/>
            <a:ext cx="1795325" cy="5772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56FFAD-0E07-D72D-EAD2-1463F757385D}"/>
              </a:ext>
            </a:extLst>
          </p:cNvPr>
          <p:cNvSpPr txBox="1"/>
          <p:nvPr/>
        </p:nvSpPr>
        <p:spPr>
          <a:xfrm>
            <a:off x="8712724" y="6370916"/>
            <a:ext cx="2151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200" dirty="0"/>
              <a:t>Viimeksi muokattu </a:t>
            </a:r>
            <a:fld id="{72BEC39B-05BA-4E45-A601-01B3EB40E20F}" type="datetime1">
              <a:rPr lang="fi-FI" sz="1200" smtClean="0"/>
              <a:pPr algn="ctr"/>
              <a:t>7.3.2024</a:t>
            </a:fld>
            <a:endParaRPr lang="en-FI" sz="1200" dirty="0"/>
          </a:p>
        </p:txBody>
      </p:sp>
    </p:spTree>
    <p:extLst>
      <p:ext uri="{BB962C8B-B14F-4D97-AF65-F5344CB8AC3E}">
        <p14:creationId xmlns:p14="http://schemas.microsoft.com/office/powerpoint/2010/main" val="1809991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 ja demokrati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5FEB"/>
      </a:accent1>
      <a:accent2>
        <a:srgbClr val="F55923"/>
      </a:accent2>
      <a:accent3>
        <a:srgbClr val="51D2B3"/>
      </a:accent3>
      <a:accent4>
        <a:srgbClr val="FFFF53"/>
      </a:accent4>
      <a:accent5>
        <a:srgbClr val="46FFFF"/>
      </a:accent5>
      <a:accent6>
        <a:srgbClr val="F599EA"/>
      </a:accent6>
      <a:hlink>
        <a:srgbClr val="2C5FEB"/>
      </a:hlink>
      <a:folHlink>
        <a:srgbClr val="2C5FE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157</TotalTime>
  <Words>344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Lehdistönvapaus on keskeinen osa demokratiaa</vt:lpstr>
      <vt:lpstr>Tiedon saaminen vapaasti on ihmisoikeus</vt:lpstr>
      <vt:lpstr>Journalismi vahtii vallan kolmijaon toteutumista</vt:lpstr>
      <vt:lpstr>”Vaihtoehtona” on diktatuuri tai autoritarismi</vt:lpstr>
      <vt:lpstr>Demokratiaan mahtuu erilaisia näkemyksiä</vt:lpstr>
      <vt:lpstr>Pysähdy pohtimaan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Uutismedian Liitto</dc:creator>
  <cp:keywords/>
  <dc:description/>
  <cp:lastModifiedBy>Leppäjärvi Anne</cp:lastModifiedBy>
  <cp:revision>31</cp:revision>
  <dcterms:created xsi:type="dcterms:W3CDTF">2024-01-17T18:17:33Z</dcterms:created>
  <dcterms:modified xsi:type="dcterms:W3CDTF">2024-03-07T19:56:19Z</dcterms:modified>
  <cp:category/>
</cp:coreProperties>
</file>