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9"/>
  </p:notesMasterIdLst>
  <p:handoutMasterIdLst>
    <p:handoutMasterId r:id="rId10"/>
  </p:handoutMasterIdLst>
  <p:sldIdLst>
    <p:sldId id="258" r:id="rId2"/>
    <p:sldId id="257" r:id="rId3"/>
    <p:sldId id="259" r:id="rId4"/>
    <p:sldId id="260" r:id="rId5"/>
    <p:sldId id="262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64"/>
    <p:restoredTop sz="96250"/>
  </p:normalViewPr>
  <p:slideViewPr>
    <p:cSldViewPr snapToGrid="0">
      <p:cViewPr>
        <p:scale>
          <a:sx n="67" d="100"/>
          <a:sy n="67" d="100"/>
        </p:scale>
        <p:origin x="4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03/07/2024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ECBC7C-94D1-5E4B-EAD5-D5E8EE1F7D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597" r="1597"/>
          <a:stretch/>
        </p:blipFill>
        <p:spPr>
          <a:xfrm>
            <a:off x="5553075" y="0"/>
            <a:ext cx="6638925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3740394" cy="4014413"/>
          </a:xfrm>
        </p:spPr>
        <p:txBody>
          <a:bodyPr/>
          <a:lstStyle/>
          <a:p>
            <a:r>
              <a:rPr lang="fi-FI" dirty="0"/>
              <a:t>Ilmaista tietoa ei ole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9" y="295212"/>
            <a:ext cx="4258574" cy="778498"/>
          </a:xfrm>
        </p:spPr>
        <p:txBody>
          <a:bodyPr/>
          <a:lstStyle/>
          <a:p>
            <a:r>
              <a:rPr lang="fi-FI" dirty="0"/>
              <a:t>S4 Datatalous ja media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8720A7-5E1A-6AAC-AFA7-10168F7408C6}"/>
              </a:ext>
            </a:extLst>
          </p:cNvPr>
          <p:cNvSpPr txBox="1"/>
          <p:nvPr/>
        </p:nvSpPr>
        <p:spPr>
          <a:xfrm>
            <a:off x="8894623" y="6496493"/>
            <a:ext cx="32335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FI" sz="1100" dirty="0">
                <a:solidFill>
                  <a:schemeClr val="bg1"/>
                </a:solidFill>
              </a:rPr>
              <a:t>Alkuperäinen kuva: </a:t>
            </a:r>
            <a:r>
              <a:rPr lang="en-GB" sz="1100" noProof="1">
                <a:solidFill>
                  <a:schemeClr val="bg1"/>
                </a:solidFill>
              </a:rPr>
              <a:t>Thomas Shafee </a:t>
            </a:r>
            <a:r>
              <a:rPr lang="en-GB" sz="1100" dirty="0">
                <a:solidFill>
                  <a:schemeClr val="bg1"/>
                </a:solidFill>
              </a:rPr>
              <a:t>(CC-BY-4.0)</a:t>
            </a:r>
            <a:endParaRPr lang="en-FI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4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Jokainen klikkaus ja eväste kerää meistä dataa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903923" cy="4980176"/>
          </a:xfrm>
        </p:spPr>
        <p:txBody>
          <a:bodyPr>
            <a:normAutofit/>
          </a:bodyPr>
          <a:lstStyle/>
          <a:p>
            <a:r>
              <a:rPr lang="fi-FI" b="1" dirty="0"/>
              <a:t>​</a:t>
            </a:r>
            <a:r>
              <a:rPr lang="fi-FI" dirty="0"/>
              <a:t>Joka kerta kun hyväksymme verkkosivuilla </a:t>
            </a:r>
            <a:r>
              <a:rPr lang="fi-FI" b="1" dirty="0">
                <a:solidFill>
                  <a:schemeClr val="accent2"/>
                </a:solidFill>
              </a:rPr>
              <a:t>evästeitä</a:t>
            </a:r>
            <a:r>
              <a:rPr lang="fi-FI" dirty="0"/>
              <a:t>, tietojamme ja toimintaamme aletaan tallentaa.</a:t>
            </a:r>
          </a:p>
          <a:p>
            <a:r>
              <a:rPr lang="fi-FI" dirty="0"/>
              <a:t>Tätä meitä koskevaa </a:t>
            </a:r>
            <a:r>
              <a:rPr lang="fi-FI" b="1" dirty="0">
                <a:solidFill>
                  <a:schemeClr val="accent2"/>
                </a:solidFill>
              </a:rPr>
              <a:t>verkkodataa</a:t>
            </a:r>
            <a:r>
              <a:rPr lang="fi-FI" dirty="0"/>
              <a:t> yhdistetään hyödyntämällä </a:t>
            </a:r>
            <a:r>
              <a:rPr lang="fi-FI" b="1" dirty="0">
                <a:solidFill>
                  <a:schemeClr val="accent2"/>
                </a:solidFill>
              </a:rPr>
              <a:t>data-analytiikkaa</a:t>
            </a:r>
            <a:r>
              <a:rPr lang="fi-FI" dirty="0"/>
              <a:t>. </a:t>
            </a:r>
          </a:p>
          <a:p>
            <a:r>
              <a:rPr lang="fi-FI" dirty="0"/>
              <a:t>Syntyy yhtälöitä, </a:t>
            </a:r>
            <a:r>
              <a:rPr lang="fi-FI" b="1" dirty="0">
                <a:solidFill>
                  <a:schemeClr val="accent2"/>
                </a:solidFill>
              </a:rPr>
              <a:t>algoritmeja</a:t>
            </a:r>
            <a:r>
              <a:rPr lang="fi-FI" dirty="0"/>
              <a:t>, joiden toiminta perustuu </a:t>
            </a:r>
            <a:r>
              <a:rPr lang="fi-FI" b="1" dirty="0">
                <a:solidFill>
                  <a:schemeClr val="accent2"/>
                </a:solidFill>
              </a:rPr>
              <a:t>koneoppimiseen</a:t>
            </a:r>
            <a:r>
              <a:rPr lang="fi-FI" dirty="0"/>
              <a:t>.</a:t>
            </a:r>
            <a:endParaRPr lang="fi-FI" b="1" dirty="0">
              <a:solidFill>
                <a:schemeClr val="accent2"/>
              </a:solidFill>
            </a:endParaRPr>
          </a:p>
          <a:p>
            <a:r>
              <a:rPr lang="fi-FI" dirty="0"/>
              <a:t>Algoritmit suosittelevat meille sisältöjä aiemman verkkokäyttäytymisemme perusteella.</a:t>
            </a:r>
          </a:p>
          <a:p>
            <a:r>
              <a:rPr lang="fi-FI" dirty="0"/>
              <a:t>Verkossa ei ole ilmaista tietoa tai palveluita: kuluttajat maksavat aina joko datalla, rahalla tai niiden yhdistelmällä.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2352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FI" dirty="0"/>
              <a:t>Pysähdy pohtimaan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9" y="1196787"/>
            <a:ext cx="7714156" cy="4980176"/>
          </a:xfrm>
        </p:spPr>
        <p:txBody>
          <a:bodyPr>
            <a:normAutofit/>
          </a:bodyPr>
          <a:lstStyle/>
          <a:p>
            <a:r>
              <a:rPr lang="fi-FI" dirty="0"/>
              <a:t>Algoritmien logiikka suosittelee sisältöjä aiemman verkkokäyttäytymisemme perusteella. Tämä voi yhtäältä helpottaa itselle kiinnostavan tiedon löytämistä. Mutta toisaalta: mitä kielteisiä vaikutuksia algoritmien tekemillä valinnoilla voi olla?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816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Eri maissa datan käyttöä säännellään eri tavoin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10903923" cy="4980176"/>
          </a:xfrm>
        </p:spPr>
        <p:txBody>
          <a:bodyPr>
            <a:normAutofit/>
          </a:bodyPr>
          <a:lstStyle/>
          <a:p>
            <a:r>
              <a:rPr lang="fi-FI" dirty="0"/>
              <a:t>Verkkopalvelut kauppaavat eteenpäin kuluttajista keräämäänsä dataa. </a:t>
            </a:r>
          </a:p>
          <a:p>
            <a:r>
              <a:rPr lang="fi-FI" dirty="0"/>
              <a:t>EU on viime vuosina lisännyt verkkodatan käyttöä koskevaa </a:t>
            </a:r>
            <a:r>
              <a:rPr lang="fi-FI" b="1" dirty="0">
                <a:solidFill>
                  <a:srgbClr val="FF0000"/>
                </a:solidFill>
              </a:rPr>
              <a:t>sääntelyä</a:t>
            </a:r>
            <a:r>
              <a:rPr lang="fi-FI" dirty="0"/>
              <a:t>. Useat teknologiajätit pitävät kuitenkin </a:t>
            </a:r>
            <a:r>
              <a:rPr lang="fi-FI" b="1" dirty="0">
                <a:solidFill>
                  <a:srgbClr val="FF0000"/>
                </a:solidFill>
              </a:rPr>
              <a:t>pääkonttoriaan</a:t>
            </a:r>
            <a:r>
              <a:rPr lang="fi-FI" dirty="0"/>
              <a:t> joko Yhdysvalloissa tai Kiinassa. </a:t>
            </a:r>
          </a:p>
          <a:p>
            <a:r>
              <a:rPr lang="fi-FI" dirty="0"/>
              <a:t>Eurooppalainen lainsäädäntö nojautuu </a:t>
            </a:r>
            <a:r>
              <a:rPr lang="fi-FI" b="1" dirty="0">
                <a:solidFill>
                  <a:srgbClr val="FF0000"/>
                </a:solidFill>
              </a:rPr>
              <a:t>yksilön suojaan</a:t>
            </a:r>
            <a:r>
              <a:rPr lang="fi-FI" dirty="0"/>
              <a:t> ja markkinoiden toiminnan avoimuuteen ja läpinäkyvyyteen.</a:t>
            </a:r>
          </a:p>
          <a:p>
            <a:r>
              <a:rPr lang="fi-FI" dirty="0"/>
              <a:t>Yhdysvalloissa lainsäädännön perustana on </a:t>
            </a:r>
            <a:r>
              <a:rPr lang="fi-FI" b="1" dirty="0">
                <a:solidFill>
                  <a:srgbClr val="FF0000"/>
                </a:solidFill>
              </a:rPr>
              <a:t>vapaa kilpailu</a:t>
            </a:r>
            <a:r>
              <a:rPr lang="fi-FI" dirty="0"/>
              <a:t>. </a:t>
            </a:r>
          </a:p>
          <a:p>
            <a:r>
              <a:rPr lang="fi-FI" dirty="0"/>
              <a:t>Kiinalaiset yritykset ovat yhteyksissä poliittiseen johtoon, eikä voida varmasti tietää, mitä tietoja siirtyy viranomaisille.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9856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Suojaa verkossa itsesi ja kaverisi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9064491" cy="4980176"/>
          </a:xfrm>
        </p:spPr>
        <p:txBody>
          <a:bodyPr>
            <a:normAutofit/>
          </a:bodyPr>
          <a:lstStyle/>
          <a:p>
            <a:r>
              <a:rPr lang="fi-FI" dirty="0"/>
              <a:t>Kuvaa/tallenna tilanteita vain, kun olet kysynyt luvan. Sama koskee myös keskusteluja esimerkiksi WhatsAppissa.</a:t>
            </a:r>
          </a:p>
          <a:p>
            <a:r>
              <a:rPr lang="fi-FI" dirty="0"/>
              <a:t>Ota huomioon julkisilla paikoilla, ettei kuvaan osuisi oman porukan ulkopuolisia.</a:t>
            </a:r>
          </a:p>
          <a:p>
            <a:r>
              <a:rPr lang="fi-FI" dirty="0"/>
              <a:t>Merkitse kaveri tämän sometilin tunnuksella kuvaan tai palveluun vain, jos olette sopineet siitä.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0292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3E55-E5F1-F73D-396D-C8BBEEE7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Suojaa verkossa itsesi ja kaverisi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9F01-66D7-559A-8767-84A37D43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58" y="1196787"/>
            <a:ext cx="9213347" cy="4980176"/>
          </a:xfrm>
        </p:spPr>
        <p:txBody>
          <a:bodyPr>
            <a:normAutofit/>
          </a:bodyPr>
          <a:lstStyle/>
          <a:p>
            <a:r>
              <a:rPr lang="fi-FI" dirty="0"/>
              <a:t>Anna kameran ja mikrofonin käyttöoikeus vain palveluille, joissa sitä välttämättä tarvitaan ja anna lupa vain palvelun käytön ajaksi. </a:t>
            </a:r>
          </a:p>
          <a:p>
            <a:r>
              <a:rPr lang="fi-FI" dirty="0"/>
              <a:t>Kytke älypuhelimen sijainti päälle vain, kun sitä tarvitset (esimerkiksi hakemaan lähellä sijaitsevaa kohdetta)</a:t>
            </a:r>
          </a:p>
          <a:p>
            <a:r>
              <a:rPr lang="fi-FI" dirty="0"/>
              <a:t>Jos kaveri joutuu trollauksen kohteeksi, ole hänelle tukena. Tarjoudu esimerkiksi lukemaan hänelle tulevia viestejä, ettei hänen tarvitse käydä niitä yksin läpi.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2BAE-6B39-F649-E244-4B92E3F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50307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8B048-E78F-0ECC-43BB-C0C1B166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7</a:t>
            </a:fld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F6A92-A54D-CB6D-EAF6-2D94B36F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9268"/>
            <a:ext cx="3009900" cy="812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E9A361-207F-48C4-2B4A-2CF68CBA466D}"/>
              </a:ext>
            </a:extLst>
          </p:cNvPr>
          <p:cNvSpPr/>
          <p:nvPr/>
        </p:nvSpPr>
        <p:spPr>
          <a:xfrm>
            <a:off x="2715064" y="6231987"/>
            <a:ext cx="886265" cy="475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8" name="Picture 7" descr="Mediakasvatus – Uutismedian liitto">
            <a:extLst>
              <a:ext uri="{FF2B5EF4-FFF2-40B4-BE49-F238E27FC236}">
                <a16:creationId xmlns:a16="http://schemas.microsoft.com/office/drawing/2014/main" id="{45765350-8E4F-2D3A-A824-12B677ED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983" y="3998688"/>
            <a:ext cx="1795325" cy="1006388"/>
          </a:xfrm>
          <a:prstGeom prst="rect">
            <a:avLst/>
          </a:prstGeom>
        </p:spPr>
      </p:pic>
      <p:pic>
        <p:nvPicPr>
          <p:cNvPr id="9" name="Picture 8" descr="Mediajademokratia.fi">
            <a:extLst>
              <a:ext uri="{FF2B5EF4-FFF2-40B4-BE49-F238E27FC236}">
                <a16:creationId xmlns:a16="http://schemas.microsoft.com/office/drawing/2014/main" id="{D20A9DCB-DF18-835B-209B-6E41AB0B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064" y="2951616"/>
            <a:ext cx="7073660" cy="640475"/>
          </a:xfrm>
          <a:prstGeom prst="rect">
            <a:avLst/>
          </a:prstGeom>
        </p:spPr>
      </p:pic>
      <p:pic>
        <p:nvPicPr>
          <p:cNvPr id="10" name="Picture 9" descr="Haaga-Helia">
            <a:extLst>
              <a:ext uri="{FF2B5EF4-FFF2-40B4-BE49-F238E27FC236}">
                <a16:creationId xmlns:a16="http://schemas.microsoft.com/office/drawing/2014/main" id="{B24D35B8-16A4-7BD4-2122-65B675D6F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422" y="4246203"/>
            <a:ext cx="1795325" cy="5772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56FFAD-0E07-D72D-EAD2-1463F757385D}"/>
              </a:ext>
            </a:extLst>
          </p:cNvPr>
          <p:cNvSpPr txBox="1"/>
          <p:nvPr/>
        </p:nvSpPr>
        <p:spPr>
          <a:xfrm>
            <a:off x="8712724" y="6370916"/>
            <a:ext cx="2151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dirty="0"/>
              <a:t>Viimeksi muokattu </a:t>
            </a:r>
            <a:fld id="{72BEC39B-05BA-4E45-A601-01B3EB40E20F}" type="datetime1">
              <a:rPr lang="fi-FI" sz="1200" smtClean="0"/>
              <a:pPr algn="ctr"/>
              <a:t>7.3.2024</a:t>
            </a:fld>
            <a:endParaRPr lang="en-FI" sz="1200" dirty="0"/>
          </a:p>
        </p:txBody>
      </p:sp>
    </p:spTree>
    <p:extLst>
      <p:ext uri="{BB962C8B-B14F-4D97-AF65-F5344CB8AC3E}">
        <p14:creationId xmlns:p14="http://schemas.microsoft.com/office/powerpoint/2010/main" val="180999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1043</TotalTime>
  <Words>308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Ilmaista tietoa ei ole</vt:lpstr>
      <vt:lpstr>Jokainen klikkaus ja eväste kerää meistä dataa</vt:lpstr>
      <vt:lpstr>Pysähdy pohtimaan</vt:lpstr>
      <vt:lpstr>Eri maissa datan käyttöä säännellään eri tavoin</vt:lpstr>
      <vt:lpstr>Suojaa verkossa itsesi ja kaverisi</vt:lpstr>
      <vt:lpstr>Suojaa verkossa itsesi ja kaverisi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Uutismedian Liitto</dc:creator>
  <cp:keywords/>
  <dc:description/>
  <cp:lastModifiedBy>Leppäjärvi Anne</cp:lastModifiedBy>
  <cp:revision>41</cp:revision>
  <dcterms:created xsi:type="dcterms:W3CDTF">2024-01-17T18:17:33Z</dcterms:created>
  <dcterms:modified xsi:type="dcterms:W3CDTF">2024-03-07T19:34:17Z</dcterms:modified>
  <cp:category/>
</cp:coreProperties>
</file>